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1"/>
  </p:sldMasterIdLst>
  <p:notesMasterIdLst>
    <p:notesMasterId r:id="rId49"/>
  </p:notesMasterIdLst>
  <p:sldIdLst>
    <p:sldId id="498" r:id="rId2"/>
    <p:sldId id="539" r:id="rId3"/>
    <p:sldId id="681" r:id="rId4"/>
    <p:sldId id="682" r:id="rId5"/>
    <p:sldId id="679" r:id="rId6"/>
    <p:sldId id="594" r:id="rId7"/>
    <p:sldId id="671" r:id="rId8"/>
    <p:sldId id="672" r:id="rId9"/>
    <p:sldId id="674" r:id="rId10"/>
    <p:sldId id="618" r:id="rId11"/>
    <p:sldId id="613" r:id="rId12"/>
    <p:sldId id="617" r:id="rId13"/>
    <p:sldId id="615" r:id="rId14"/>
    <p:sldId id="609" r:id="rId15"/>
    <p:sldId id="610" r:id="rId16"/>
    <p:sldId id="612" r:id="rId17"/>
    <p:sldId id="666" r:id="rId18"/>
    <p:sldId id="624" r:id="rId19"/>
    <p:sldId id="622" r:id="rId20"/>
    <p:sldId id="620" r:id="rId21"/>
    <p:sldId id="658" r:id="rId22"/>
    <p:sldId id="621" r:id="rId23"/>
    <p:sldId id="626" r:id="rId24"/>
    <p:sldId id="592" r:id="rId25"/>
    <p:sldId id="656" r:id="rId26"/>
    <p:sldId id="668" r:id="rId27"/>
    <p:sldId id="669" r:id="rId28"/>
    <p:sldId id="670" r:id="rId29"/>
    <p:sldId id="602" r:id="rId30"/>
    <p:sldId id="665" r:id="rId31"/>
    <p:sldId id="664" r:id="rId32"/>
    <p:sldId id="627" r:id="rId33"/>
    <p:sldId id="678" r:id="rId34"/>
    <p:sldId id="630" r:id="rId35"/>
    <p:sldId id="631" r:id="rId36"/>
    <p:sldId id="645" r:id="rId37"/>
    <p:sldId id="646" r:id="rId38"/>
    <p:sldId id="647" r:id="rId39"/>
    <p:sldId id="648" r:id="rId40"/>
    <p:sldId id="649" r:id="rId41"/>
    <p:sldId id="650" r:id="rId42"/>
    <p:sldId id="633" r:id="rId43"/>
    <p:sldId id="676" r:id="rId44"/>
    <p:sldId id="635" r:id="rId45"/>
    <p:sldId id="636" r:id="rId46"/>
    <p:sldId id="637" r:id="rId47"/>
    <p:sldId id="403" r:id="rId48"/>
  </p:sldIdLst>
  <p:sldSz cx="9144000" cy="6858000" type="screen4x3"/>
  <p:notesSz cx="6858000" cy="9144000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0B2D05"/>
    <a:srgbClr val="1B760C"/>
    <a:srgbClr val="E19631"/>
    <a:srgbClr val="CA3093"/>
    <a:srgbClr val="EB3213"/>
    <a:srgbClr val="1C1C1C"/>
    <a:srgbClr val="FF00FF"/>
    <a:srgbClr val="99FF66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31" autoAdjust="0"/>
    <p:restoredTop sz="94683" autoAdjust="0"/>
  </p:normalViewPr>
  <p:slideViewPr>
    <p:cSldViewPr>
      <p:cViewPr varScale="1">
        <p:scale>
          <a:sx n="80" d="100"/>
          <a:sy n="80" d="100"/>
        </p:scale>
        <p:origin x="140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pl-PL" dirty="0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684D065-BFFE-49B7-A86A-45785A63B4DD}" type="datetimeFigureOut">
              <a:rPr lang="pl-PL" smtClean="0"/>
              <a:pPr/>
              <a:t>22.07.2022</a:t>
            </a:fld>
            <a:endParaRPr lang="pl-PL" dirty="0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pl-PL" dirty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6B60451B-3BAC-47CB-90A9-54EA8F3E1044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285247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Prostokąt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Prostokąt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Prostokąt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Łącznik prosty 9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Łącznik prosty 10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Łącznik prosty 11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Łącznik prosty 12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Łącznik prosty 13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Łącznik prosty 14"/>
          <p:cNvSpPr>
            <a:spLocks noChangeShapeType="1"/>
          </p:cNvSpPr>
          <p:nvPr/>
        </p:nvSpPr>
        <p:spPr bwMode="auto">
          <a:xfrm>
            <a:off x="9113838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Prostokąt 15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Elipsa 16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8" name="Elipsa 17"/>
          <p:cNvSpPr/>
          <p:nvPr/>
        </p:nvSpPr>
        <p:spPr bwMode="auto">
          <a:xfrm>
            <a:off x="1309688" y="4867275"/>
            <a:ext cx="641350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9" name="Elipsa 18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0" name="Elipsa 19"/>
          <p:cNvSpPr/>
          <p:nvPr/>
        </p:nvSpPr>
        <p:spPr bwMode="auto">
          <a:xfrm>
            <a:off x="1663700" y="5788025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1" name="Elipsa 20"/>
          <p:cNvSpPr/>
          <p:nvPr/>
        </p:nvSpPr>
        <p:spPr>
          <a:xfrm>
            <a:off x="1905000" y="4495800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Tytuł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9" name="Podtytuł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  <p:sp>
        <p:nvSpPr>
          <p:cNvPr id="22" name="Symbol zastępczy daty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463" y="1174750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23" name="Symbol zastępczy stopki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81475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24" name="Symbol zastępczy numeru slajdu 28"/>
          <p:cNvSpPr>
            <a:spLocks noGrp="1"/>
          </p:cNvSpPr>
          <p:nvPr>
            <p:ph type="sldNum" sz="quarter" idx="12"/>
          </p:nvPr>
        </p:nvSpPr>
        <p:spPr bwMode="auto">
          <a:xfrm>
            <a:off x="1325563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36AAED-6A2F-42D8-B632-26919971A755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20000">
    <p:circl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5EBCC7-B45B-4510-BDAD-702560300F8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 advTm="20000">
    <p:circl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22973C-27CB-4F19-A781-451BE3F97D4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 advTm="20000">
    <p:circl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ytuł, zawartość i 2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9075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4648200" y="3943350"/>
            <a:ext cx="4038600" cy="219075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A75E98-7914-4A70-8056-7BD57A6915EB}" type="slidenum">
              <a:rPr lang="pl-PL"/>
              <a:pPr>
                <a:defRPr/>
              </a:pPr>
              <a:t>‹#›</a:t>
            </a:fld>
            <a:endParaRPr lang="pl-PL"/>
          </a:p>
        </p:txBody>
      </p:sp>
      <p:sp>
        <p:nvSpPr>
          <p:cNvPr id="7" name="Rectangle 21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Rectangle 220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</p:spTree>
  </p:cSld>
  <p:clrMapOvr>
    <a:masterClrMapping/>
  </p:clrMapOvr>
  <p:transition spd="slow" advTm="20000">
    <p:circl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ytuł i 4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9075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9075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457200" y="3943350"/>
            <a:ext cx="4038600" cy="219075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8200" y="3943350"/>
            <a:ext cx="4038600" cy="219075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218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223916-62EB-4245-89BE-37E2CDDC086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  <p:sp>
        <p:nvSpPr>
          <p:cNvPr id="8" name="Rectangle 219"/>
          <p:cNvSpPr>
            <a:spLocks noGrp="1" noChangeArrowheads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Rectangle 220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67986620"/>
      </p:ext>
    </p:extLst>
  </p:cSld>
  <p:clrMapOvr>
    <a:masterClrMapping/>
  </p:clrMapOvr>
  <p:transition spd="slow" advTm="7000">
    <p:circl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8" name="Symbol zastępczy zawartości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8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2DEF0C76-ECFB-4566-8A95-6FAD44A99DD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  <p:sp>
        <p:nvSpPr>
          <p:cNvPr id="6" name="Symbol zastępczy stopki 9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</p:spTree>
  </p:cSld>
  <p:clrMapOvr>
    <a:masterClrMapping/>
  </p:clrMapOvr>
  <p:transition spd="slow" advTm="20000">
    <p:circl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Nagłówek sekcj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Prostokąt 4"/>
          <p:cNvSpPr/>
          <p:nvPr/>
        </p:nvSpPr>
        <p:spPr bwMode="auto">
          <a:xfrm>
            <a:off x="276225" y="0"/>
            <a:ext cx="104775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Prostokąt 5"/>
          <p:cNvSpPr/>
          <p:nvPr/>
        </p:nvSpPr>
        <p:spPr bwMode="auto">
          <a:xfrm>
            <a:off x="990600" y="0"/>
            <a:ext cx="182563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Prostokąt 6"/>
          <p:cNvSpPr/>
          <p:nvPr/>
        </p:nvSpPr>
        <p:spPr bwMode="auto">
          <a:xfrm>
            <a:off x="1141413" y="0"/>
            <a:ext cx="230187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Łącznik prosty 7"/>
          <p:cNvSpPr>
            <a:spLocks noChangeShapeType="1"/>
          </p:cNvSpPr>
          <p:nvPr/>
        </p:nvSpPr>
        <p:spPr bwMode="auto">
          <a:xfrm>
            <a:off x="106363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Łącznik prosty 8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Łącznik prosty 9"/>
          <p:cNvSpPr>
            <a:spLocks noChangeShapeType="1"/>
          </p:cNvSpPr>
          <p:nvPr/>
        </p:nvSpPr>
        <p:spPr bwMode="auto">
          <a:xfrm>
            <a:off x="854075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Łącznik prosty 10"/>
          <p:cNvSpPr>
            <a:spLocks noChangeShapeType="1"/>
          </p:cNvSpPr>
          <p:nvPr/>
        </p:nvSpPr>
        <p:spPr bwMode="auto">
          <a:xfrm>
            <a:off x="172720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Łącznik prosty 11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Prostokąt 12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4" name="Elipsa 13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5" name="Elipsa 14"/>
          <p:cNvSpPr/>
          <p:nvPr/>
        </p:nvSpPr>
        <p:spPr bwMode="auto">
          <a:xfrm>
            <a:off x="1323975" y="4867275"/>
            <a:ext cx="642938" cy="64135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6" name="Elipsa 15"/>
          <p:cNvSpPr/>
          <p:nvPr/>
        </p:nvSpPr>
        <p:spPr bwMode="auto">
          <a:xfrm>
            <a:off x="1090613" y="5500688"/>
            <a:ext cx="138112" cy="136525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7" name="Elipsa 16"/>
          <p:cNvSpPr/>
          <p:nvPr/>
        </p:nvSpPr>
        <p:spPr bwMode="auto">
          <a:xfrm>
            <a:off x="1663700" y="5791200"/>
            <a:ext cx="274638" cy="274638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8" name="Elipsa 17"/>
          <p:cNvSpPr/>
          <p:nvPr/>
        </p:nvSpPr>
        <p:spPr bwMode="auto">
          <a:xfrm>
            <a:off x="1879600" y="4479925"/>
            <a:ext cx="365125" cy="365125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19" name="Łącznik prosty 18"/>
          <p:cNvSpPr>
            <a:spLocks noChangeShapeType="1"/>
          </p:cNvSpPr>
          <p:nvPr/>
        </p:nvSpPr>
        <p:spPr bwMode="auto">
          <a:xfrm>
            <a:off x="9097963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20" name="Symbol zastępczy daty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2875" y="1169988"/>
            <a:ext cx="22860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21" name="Symbol zastępczy stopki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076" y="4178300"/>
            <a:ext cx="3657600" cy="3841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22" name="Symbol zastępczy numeru slajdu 5"/>
          <p:cNvSpPr>
            <a:spLocks noGrp="1"/>
          </p:cNvSpPr>
          <p:nvPr>
            <p:ph type="sldNum" sz="quarter" idx="12"/>
          </p:nvPr>
        </p:nvSpPr>
        <p:spPr bwMode="auto">
          <a:xfrm>
            <a:off x="1339850" y="4929188"/>
            <a:ext cx="609600" cy="5175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F01D65-3308-4083-B29E-0535AF605C6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 advTm="20000">
    <p:circl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9" name="Symbol zastępczy zawartości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1" name="Symbol zastępczy zawartości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daty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EEB2BB-88B3-4926-9E0E-327D3DEECC4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 advTm="20000">
    <p:circl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1" name="Symbol zastępczy zawartości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3" name="Symbol zastępczy zawartości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2" name="Symbol zastępczy tekstu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4" name="Symbol zastępczy tekstu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7" name="Symbol zastępczy daty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8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258A01-C1FC-4EF9-B47D-030D86E4390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 advTm="20000">
    <p:circl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daty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72271B52-D4CF-4B07-807E-74E00659DA86}" type="slidenum">
              <a:rPr lang="pl-PL"/>
              <a:pPr>
                <a:defRPr/>
              </a:pPr>
              <a:t>‹#›</a:t>
            </a:fld>
            <a:endParaRPr lang="pl-PL"/>
          </a:p>
        </p:txBody>
      </p:sp>
      <p:sp>
        <p:nvSpPr>
          <p:cNvPr id="5" name="Symbol zastępczy stopki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</p:spTree>
  </p:cSld>
  <p:clrMapOvr>
    <a:masterClrMapping/>
  </p:clrMapOvr>
  <p:transition spd="slow" advTm="20000">
    <p:circl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70AAB-19F1-4461-AE4F-13484732291D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  <p:transition spd="slow" advTm="20000">
    <p:circl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Łącznik prosty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Łącznik prosty 5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Łącznik prosty 6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Łącznik prosty 7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Prostokąt 8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Łącznik prosty 9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Elipsa 10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/>
          <a:lstStyle>
            <a:lvl1pPr algn="l">
              <a:buNone/>
              <a:defRPr sz="2000" b="1" cap="small" baseline="0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8" name="Symbol zastępczy zawartości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12" name="Symbol zastępczy daty 20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3" name="Symbol zastępczy numeru slajdu 2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3DCFF151-485A-4DB6-A4AD-D6447A5BF0FA}" type="slidenum">
              <a:rPr lang="pl-PL"/>
              <a:pPr>
                <a:defRPr/>
              </a:pPr>
              <a:t>‹#›</a:t>
            </a:fld>
            <a:endParaRPr lang="pl-PL"/>
          </a:p>
        </p:txBody>
      </p:sp>
      <p:sp>
        <p:nvSpPr>
          <p:cNvPr id="14" name="Symbol zastępczy stopki 22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 advTm="20000">
    <p:circl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Łącznik prosty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Elipsa 5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7" name="Łącznik prosty 6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Prostokąt 7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Łącznik prosty 8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Łącznik prosty 9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Łącznik prosty 10"/>
          <p:cNvSpPr>
            <a:spLocks noChangeShapeType="1"/>
          </p:cNvSpPr>
          <p:nvPr/>
        </p:nvSpPr>
        <p:spPr bwMode="auto">
          <a:xfrm>
            <a:off x="6192838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/>
          <a:lstStyle>
            <a:lvl1pPr algn="l">
              <a:buNone/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pl-PL" noProof="0" smtClean="0"/>
              <a:t>Kliknij ikonę, aby dodać obraz</a:t>
            </a:r>
            <a:endParaRPr lang="en-US" noProof="0" dirty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spcCol="274320" rtlCol="0" fromWordArt="0" forceAA="0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12" name="Symbol zastępczy daty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13" name="Symbol zastępczy numeru slajdu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396297BD-91B6-4AF6-B67B-10EB1644E99E}" type="slidenum">
              <a:rPr lang="pl-PL"/>
              <a:pPr>
                <a:defRPr/>
              </a:pPr>
              <a:t>‹#›</a:t>
            </a:fld>
            <a:endParaRPr lang="pl-PL"/>
          </a:p>
        </p:txBody>
      </p:sp>
      <p:sp>
        <p:nvSpPr>
          <p:cNvPr id="14" name="Symbol zastępczy stopki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</p:spTree>
  </p:cSld>
  <p:clrMapOvr>
    <a:masterClrMapping/>
  </p:clrMapOvr>
  <p:transition spd="slow" advTm="20000">
    <p:circl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Łącznik prosty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Symbol zastępczy tytułu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1028" name="Symbol zastępczy tekstu 1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467600" cy="487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smtClean="0"/>
          </a:p>
        </p:txBody>
      </p:sp>
      <p:sp>
        <p:nvSpPr>
          <p:cNvPr id="14" name="Symbol zastępczy daty 13"/>
          <p:cNvSpPr>
            <a:spLocks noGrp="1"/>
          </p:cNvSpPr>
          <p:nvPr>
            <p:ph type="dt" sz="half" idx="2"/>
          </p:nvPr>
        </p:nvSpPr>
        <p:spPr>
          <a:xfrm rot="5400000">
            <a:off x="7589045" y="1081881"/>
            <a:ext cx="2011362" cy="384175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3"/>
          </p:nvPr>
        </p:nvSpPr>
        <p:spPr>
          <a:xfrm rot="5400000">
            <a:off x="6989763" y="3736975"/>
            <a:ext cx="32004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endParaRPr lang="pl-PL" dirty="0"/>
          </a:p>
        </p:txBody>
      </p:sp>
      <p:sp>
        <p:nvSpPr>
          <p:cNvPr id="7" name="Łącznik prosty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Łącznik prosty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Prostokąt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Łącznik prosty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Elipsa 11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3" name="Symbol zastępczy numeru slajdu 22"/>
          <p:cNvSpPr>
            <a:spLocks noGrp="1"/>
          </p:cNvSpPr>
          <p:nvPr>
            <p:ph type="sldNum" sz="quarter" idx="4"/>
          </p:nvPr>
        </p:nvSpPr>
        <p:spPr>
          <a:xfrm>
            <a:off x="8129588" y="5734050"/>
            <a:ext cx="609600" cy="520700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>
              <a:defRPr/>
            </a:pPr>
            <a:fld id="{DB14D757-902D-482B-8E48-60D9B1A557BE}" type="slidenum">
              <a:rPr lang="pl-PL" smtClean="0"/>
              <a:pPr>
                <a:defRPr/>
              </a:pPr>
              <a:t>‹#›</a:t>
            </a:fld>
            <a:endParaRPr lang="pl-PL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797" r:id="rId4"/>
    <p:sldLayoutId id="2147483798" r:id="rId5"/>
    <p:sldLayoutId id="2147483805" r:id="rId6"/>
    <p:sldLayoutId id="2147483799" r:id="rId7"/>
    <p:sldLayoutId id="2147483806" r:id="rId8"/>
    <p:sldLayoutId id="2147483807" r:id="rId9"/>
    <p:sldLayoutId id="2147483800" r:id="rId10"/>
    <p:sldLayoutId id="2147483801" r:id="rId11"/>
    <p:sldLayoutId id="2147483808" r:id="rId12"/>
    <p:sldLayoutId id="2147483834" r:id="rId13"/>
  </p:sldLayoutIdLst>
  <p:transition spd="slow" advTm="20000">
    <p:circle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small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Century Schoolbook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563" algn="l" rtl="0" eaLnBrk="0" fontAlgn="base" hangingPunct="0">
        <a:spcBef>
          <a:spcPct val="20000"/>
        </a:spcBef>
        <a:spcAft>
          <a:spcPct val="0"/>
        </a:spcAft>
        <a:buClr>
          <a:srgbClr val="E0752F"/>
        </a:buClr>
        <a:buSzPct val="60000"/>
        <a:buFont typeface="Wingdings" pitchFamily="2" charset="2"/>
        <a:buChar char="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182563" algn="l" rtl="0" eaLnBrk="0" fontAlgn="base" hangingPunct="0">
        <a:spcBef>
          <a:spcPct val="20000"/>
        </a:spcBef>
        <a:spcAft>
          <a:spcPct val="0"/>
        </a:spcAft>
        <a:buClr>
          <a:srgbClr val="FEC3AE"/>
        </a:buClr>
        <a:buSzPct val="60000"/>
        <a:buFont typeface="Wingdings" pitchFamily="2" charset="2"/>
        <a:buChar char="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182563" algn="l" rtl="0" eaLnBrk="0" fontAlgn="base" hangingPunct="0">
        <a:spcBef>
          <a:spcPct val="20000"/>
        </a:spcBef>
        <a:spcAft>
          <a:spcPct val="0"/>
        </a:spcAft>
        <a:buClr>
          <a:srgbClr val="BDCAE9"/>
        </a:buClr>
        <a:buSzPct val="68000"/>
        <a:buFont typeface="Wingdings 2" pitchFamily="18" charset="2"/>
        <a:buChar char="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8.png"/><Relationship Id="rId4" Type="http://schemas.openxmlformats.org/officeDocument/2006/relationships/image" Target="../media/image3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41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3.png"/><Relationship Id="rId4" Type="http://schemas.openxmlformats.org/officeDocument/2006/relationships/image" Target="../media/image6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229143" y="5730962"/>
            <a:ext cx="839768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6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www.zsp.ornontowice.pl</a:t>
            </a:r>
            <a:endParaRPr lang="pl-PL" sz="6000" dirty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246" name="Text Box 9"/>
          <p:cNvSpPr txBox="1">
            <a:spLocks noChangeArrowheads="1"/>
          </p:cNvSpPr>
          <p:nvPr/>
        </p:nvSpPr>
        <p:spPr bwMode="auto">
          <a:xfrm>
            <a:off x="395288" y="64912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l-PL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79513" y="19758"/>
            <a:ext cx="8496944" cy="26407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36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ZESPÓŁ </a:t>
            </a:r>
            <a:r>
              <a:rPr lang="pl-PL" sz="36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SZKÓŁ </a:t>
            </a:r>
          </a:p>
          <a:p>
            <a:pPr algn="ctr">
              <a:lnSpc>
                <a:spcPct val="90000"/>
              </a:lnSpc>
              <a:defRPr/>
            </a:pPr>
            <a:r>
              <a:rPr lang="pl-PL" sz="36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PONADPODSTAWOWYCH</a:t>
            </a:r>
            <a:endParaRPr lang="pl-PL" sz="36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lang="pl-PL" sz="3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W </a:t>
            </a:r>
            <a:r>
              <a:rPr lang="pl-PL" sz="36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ORNONTOWICACH </a:t>
            </a:r>
          </a:p>
          <a:p>
            <a:pPr algn="ctr">
              <a:lnSpc>
                <a:spcPct val="90000"/>
              </a:lnSpc>
              <a:defRPr/>
            </a:pPr>
            <a:r>
              <a:rPr lang="pl-PL" sz="3600" b="1" dirty="0" smtClean="0"/>
              <a:t>The </a:t>
            </a:r>
            <a:r>
              <a:rPr lang="pl-PL" sz="3600" b="1" dirty="0" err="1"/>
              <a:t>Complex</a:t>
            </a:r>
            <a:r>
              <a:rPr lang="pl-PL" sz="3600" b="1" dirty="0"/>
              <a:t> of </a:t>
            </a:r>
            <a:r>
              <a:rPr lang="pl-PL" sz="3600" b="1" dirty="0" err="1"/>
              <a:t>Secondary</a:t>
            </a:r>
            <a:r>
              <a:rPr lang="pl-PL" sz="3600" b="1" dirty="0"/>
              <a:t> and </a:t>
            </a:r>
            <a:r>
              <a:rPr lang="pl-PL" sz="3600" b="1" dirty="0" err="1"/>
              <a:t>Vocational</a:t>
            </a:r>
            <a:r>
              <a:rPr lang="pl-PL" sz="3600" b="1" dirty="0"/>
              <a:t> Schools in Ornontowice</a:t>
            </a:r>
            <a:endParaRPr lang="pl-PL" sz="3600" b="1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63688" y="2477053"/>
            <a:ext cx="4752528" cy="3564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89716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69" name="Text Box 29"/>
          <p:cNvSpPr txBox="1">
            <a:spLocks noChangeArrowheads="1"/>
          </p:cNvSpPr>
          <p:nvPr/>
        </p:nvSpPr>
        <p:spPr bwMode="auto">
          <a:xfrm>
            <a:off x="395288" y="724694"/>
            <a:ext cx="5986126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pl-PL" sz="4000" b="1" dirty="0" smtClean="0">
                <a:solidFill>
                  <a:srgbClr val="E97A1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SECONDARY SCHOOL</a:t>
            </a:r>
          </a:p>
          <a:p>
            <a:pPr>
              <a:defRPr/>
            </a:pPr>
            <a:endParaRPr lang="pl-PL" sz="4000" b="1" dirty="0">
              <a:solidFill>
                <a:srgbClr val="E97A1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r>
              <a:rPr lang="pl-PL" sz="4000" b="1" dirty="0" smtClean="0">
                <a:solidFill>
                  <a:srgbClr val="E97A1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HOTEL WORKERS</a:t>
            </a:r>
            <a:endParaRPr lang="pl-PL" sz="4000" b="1" dirty="0">
              <a:solidFill>
                <a:srgbClr val="E97A1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95288" y="0"/>
            <a:ext cx="8507412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Zespół Szkół </a:t>
            </a:r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Ponadpodstawowych </a:t>
            </a: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ORNONTOWICE</a:t>
            </a:r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111125" y="6400800"/>
            <a:ext cx="8778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l-PL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www.zsp.ornontowice.pl     </a:t>
            </a:r>
            <a:r>
              <a:rPr lang="pl-PL" sz="2400" dirty="0">
                <a:latin typeface="Segoe UI" panose="020B0502040204020203" pitchFamily="34" charset="0"/>
                <a:cs typeface="Segoe UI" panose="020B0502040204020203" pitchFamily="34" charset="0"/>
              </a:rPr>
              <a:t>www.facebook.com/ornontowice.zsp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30"/>
          <a:stretch/>
        </p:blipFill>
        <p:spPr>
          <a:xfrm>
            <a:off x="5364088" y="2420888"/>
            <a:ext cx="2952328" cy="3979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8" y="2745322"/>
            <a:ext cx="4697925" cy="3131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54904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6" name="Obraz 13" descr="szkolne_TGRY137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68564" y="3798245"/>
            <a:ext cx="3902075" cy="2601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749" name="Text Box 5"/>
          <p:cNvSpPr txBox="1">
            <a:spLocks noChangeArrowheads="1"/>
          </p:cNvSpPr>
          <p:nvPr/>
        </p:nvSpPr>
        <p:spPr bwMode="auto">
          <a:xfrm>
            <a:off x="183058" y="889436"/>
            <a:ext cx="8658139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SECONDARY SCHOOL </a:t>
            </a:r>
          </a:p>
          <a:p>
            <a:pPr>
              <a:buFont typeface="Arial" charset="0"/>
              <a:buChar char="•"/>
              <a:defRPr/>
            </a:pPr>
            <a: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NUTRITION AND HOUSEHOLD SPECIALIST</a:t>
            </a:r>
          </a:p>
          <a:p>
            <a:pPr>
              <a:defRPr/>
            </a:pPr>
            <a: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+DIETICIAN</a:t>
            </a:r>
          </a:p>
        </p:txBody>
      </p:sp>
      <p:sp>
        <p:nvSpPr>
          <p:cNvPr id="31763" name="Rectangle 19"/>
          <p:cNvSpPr>
            <a:spLocks noChangeArrowheads="1"/>
          </p:cNvSpPr>
          <p:nvPr/>
        </p:nvSpPr>
        <p:spPr bwMode="auto">
          <a:xfrm>
            <a:off x="395288" y="0"/>
            <a:ext cx="8507412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Zespół Szkół </a:t>
            </a:r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Ponadpodstawowych </a:t>
            </a: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ORNONTOWICE</a:t>
            </a:r>
          </a:p>
        </p:txBody>
      </p:sp>
      <p:sp>
        <p:nvSpPr>
          <p:cNvPr id="29701" name="Text Box 4"/>
          <p:cNvSpPr txBox="1">
            <a:spLocks noChangeArrowheads="1"/>
          </p:cNvSpPr>
          <p:nvPr/>
        </p:nvSpPr>
        <p:spPr bwMode="auto">
          <a:xfrm>
            <a:off x="111125" y="6400800"/>
            <a:ext cx="8778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l-PL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www.zsp.ornontowice.pl     </a:t>
            </a:r>
            <a:r>
              <a:rPr lang="pl-PL" sz="2400" dirty="0">
                <a:latin typeface="Segoe UI" panose="020B0502040204020203" pitchFamily="34" charset="0"/>
                <a:cs typeface="Segoe UI" panose="020B0502040204020203" pitchFamily="34" charset="0"/>
              </a:rPr>
              <a:t>www.facebook.com/ornontowice.zsp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2419674"/>
            <a:ext cx="2055633" cy="89077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3" name="Obraz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124" y="3324537"/>
            <a:ext cx="4172843" cy="31296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227888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09" y="2965804"/>
            <a:ext cx="3853894" cy="1975364"/>
          </a:xfrm>
          <a:prstGeom prst="rect">
            <a:avLst/>
          </a:prstGeom>
        </p:spPr>
      </p:pic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95288" y="0"/>
            <a:ext cx="8507412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Zespół Szkół </a:t>
            </a:r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Ponadpodstawowych </a:t>
            </a: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ORNONTOWICE</a:t>
            </a:r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111125" y="6400800"/>
            <a:ext cx="8778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l-PL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www.zsp.ornontowice.pl     </a:t>
            </a:r>
            <a:r>
              <a:rPr lang="pl-PL" sz="2400" dirty="0">
                <a:latin typeface="Segoe UI" panose="020B0502040204020203" pitchFamily="34" charset="0"/>
                <a:cs typeface="Segoe UI" panose="020B0502040204020203" pitchFamily="34" charset="0"/>
              </a:rPr>
              <a:t>www.facebook.com/ornontowice.zsp</a:t>
            </a:r>
          </a:p>
        </p:txBody>
      </p:sp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111125" y="1418873"/>
            <a:ext cx="8064896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Tx/>
              <a:buChar char="•"/>
              <a:defRPr/>
            </a:pPr>
            <a:r>
              <a:rPr lang="pl-PL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l-PL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VETERINARY DOCTOR ASSISTANT</a:t>
            </a:r>
          </a:p>
          <a:p>
            <a:pPr>
              <a:defRPr/>
            </a:pPr>
            <a:r>
              <a:rPr lang="pl-PL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l-PL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                        VETERINARY CENTER</a:t>
            </a:r>
            <a:endParaRPr lang="pl-PL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" name="Picture 2" descr="http://zsp.ornontowice.pl/miniatura.php?szer=212&amp;plik=pliki_wyslane/IMG_20150925_100527%20%28Kopiowanie%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735924"/>
            <a:ext cx="3553168" cy="26648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29"/>
          <p:cNvSpPr txBox="1">
            <a:spLocks noChangeArrowheads="1"/>
          </p:cNvSpPr>
          <p:nvPr/>
        </p:nvSpPr>
        <p:spPr bwMode="auto">
          <a:xfrm>
            <a:off x="398661" y="745450"/>
            <a:ext cx="540904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4000" b="1" dirty="0" smtClean="0">
                <a:solidFill>
                  <a:srgbClr val="E97A1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SECONDARY SCHOOL</a:t>
            </a:r>
            <a:endParaRPr lang="pl-PL" sz="4000" b="1" dirty="0">
              <a:solidFill>
                <a:srgbClr val="E97A1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937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95288" y="0"/>
            <a:ext cx="8507412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Zespół Szkół </a:t>
            </a:r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Ponadpodstawowych </a:t>
            </a: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ORNONTOWICE</a:t>
            </a:r>
          </a:p>
        </p:txBody>
      </p:sp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111125" y="6400800"/>
            <a:ext cx="8778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l-PL" sz="2400" dirty="0" err="1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www.zsp.ornontowice.pl</a:t>
            </a:r>
            <a:r>
              <a:rPr lang="pl-PL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  </a:t>
            </a:r>
            <a:r>
              <a:rPr lang="pl-PL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www.facebook.com</a:t>
            </a:r>
            <a:r>
              <a:rPr lang="pl-PL" sz="2400" dirty="0">
                <a:latin typeface="Segoe UI" panose="020B0502040204020203" pitchFamily="34" charset="0"/>
                <a:cs typeface="Segoe UI" panose="020B0502040204020203" pitchFamily="34" charset="0"/>
              </a:rPr>
              <a:t>/</a:t>
            </a:r>
            <a:r>
              <a:rPr lang="pl-PL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ornontowice.zsp</a:t>
            </a:r>
            <a:endParaRPr lang="pl-PL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4826" name="Obraz 14" descr="szkolne_TGRY11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95288" y="3284818"/>
            <a:ext cx="3888680" cy="2592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227709" y="759774"/>
            <a:ext cx="8607425" cy="3354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pl-PL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SECONDARY SCHOOL</a:t>
            </a:r>
          </a:p>
          <a:p>
            <a:pPr marL="685800" indent="-685800">
              <a:buFont typeface="Arial" panose="020B0604020202020204" pitchFamily="34" charset="0"/>
              <a:buChar char="•"/>
              <a:defRPr/>
            </a:pPr>
            <a: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GARDENER</a:t>
            </a:r>
          </a:p>
          <a:p>
            <a:pPr>
              <a:buFontTx/>
              <a:buChar char="•"/>
              <a:defRPr/>
            </a:pPr>
            <a: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    LANDSCAPE ARCHITECT</a:t>
            </a:r>
          </a:p>
          <a:p>
            <a:pPr>
              <a:buFontTx/>
              <a:buChar char="•"/>
              <a:defRPr/>
            </a:pPr>
            <a:endParaRPr lang="pl-PL" sz="5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r>
              <a:rPr lang="pl-PL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				- </a:t>
            </a:r>
          </a:p>
        </p:txBody>
      </p:sp>
      <p:grpSp>
        <p:nvGrpSpPr>
          <p:cNvPr id="14" name="Grupa 13"/>
          <p:cNvGrpSpPr/>
          <p:nvPr/>
        </p:nvGrpSpPr>
        <p:grpSpPr>
          <a:xfrm>
            <a:off x="4531422" y="2780928"/>
            <a:ext cx="4148725" cy="2952020"/>
            <a:chOff x="4343036" y="2852936"/>
            <a:chExt cx="4148725" cy="2952020"/>
          </a:xfrm>
        </p:grpSpPr>
        <p:sp>
          <p:nvSpPr>
            <p:cNvPr id="11" name="Prostokąt 10"/>
            <p:cNvSpPr/>
            <p:nvPr/>
          </p:nvSpPr>
          <p:spPr>
            <a:xfrm>
              <a:off x="5535742" y="2852936"/>
              <a:ext cx="252028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2800" dirty="0" smtClean="0">
                  <a:solidFill>
                    <a:srgbClr val="0B2D05"/>
                  </a:solidFill>
                  <a:latin typeface="Franklin Gothic Medium" pitchFamily="34" charset="0"/>
                  <a:cs typeface="Segoe UI" panose="020B0502040204020203" pitchFamily="34" charset="0"/>
                </a:rPr>
                <a:t>PATRON:</a:t>
              </a:r>
              <a:endParaRPr lang="pl-PL" sz="2800" dirty="0">
                <a:solidFill>
                  <a:srgbClr val="0B2D05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43036" y="3631814"/>
              <a:ext cx="4148725" cy="21731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38114928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202177" y="853673"/>
            <a:ext cx="6424323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SECONDARY SCHOOL</a:t>
            </a:r>
            <a:endParaRPr lang="pl-PL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buFontTx/>
              <a:buChar char="•"/>
              <a:defRPr/>
            </a:pPr>
            <a: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ECONOMIST</a:t>
            </a:r>
            <a:endParaRPr lang="pl-PL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r>
              <a:rPr lang="pl-PL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FINANCE AND ACCOUNTANCY)</a:t>
            </a:r>
            <a:endParaRPr lang="pl-PL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buFontTx/>
              <a:buChar char="•"/>
              <a:defRPr/>
            </a:pPr>
            <a:endParaRPr lang="pl-PL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95288" y="0"/>
            <a:ext cx="8507412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Zespół Szkół </a:t>
            </a:r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Ponadpodstawowych </a:t>
            </a: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ORNONTOWICE</a:t>
            </a:r>
          </a:p>
        </p:txBody>
      </p:sp>
      <p:sp>
        <p:nvSpPr>
          <p:cNvPr id="28677" name="Text Box 4"/>
          <p:cNvSpPr txBox="1">
            <a:spLocks noChangeArrowheads="1"/>
          </p:cNvSpPr>
          <p:nvPr/>
        </p:nvSpPr>
        <p:spPr bwMode="auto">
          <a:xfrm>
            <a:off x="111125" y="6400800"/>
            <a:ext cx="8778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l-PL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www.zsp.ornontowice.pl     </a:t>
            </a:r>
            <a:r>
              <a:rPr lang="pl-PL" sz="2400" dirty="0">
                <a:latin typeface="Segoe UI" panose="020B0502040204020203" pitchFamily="34" charset="0"/>
                <a:cs typeface="Segoe UI" panose="020B0502040204020203" pitchFamily="34" charset="0"/>
              </a:rPr>
              <a:t>www.facebook.com/ornontowice.zsp</a:t>
            </a:r>
          </a:p>
        </p:txBody>
      </p:sp>
      <p:pic>
        <p:nvPicPr>
          <p:cNvPr id="28679" name="Obraz 12" descr="szkolne_TGRY119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0569" y="3238902"/>
            <a:ext cx="4498975" cy="3000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Obraz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69544" y="3229162"/>
            <a:ext cx="3948194" cy="2848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78851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Text Box 5"/>
          <p:cNvSpPr txBox="1">
            <a:spLocks noChangeArrowheads="1"/>
          </p:cNvSpPr>
          <p:nvPr/>
        </p:nvSpPr>
        <p:spPr bwMode="auto">
          <a:xfrm>
            <a:off x="179388" y="2062163"/>
            <a:ext cx="543289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  <a:defRPr/>
            </a:pPr>
            <a:r>
              <a:rPr lang="pl-PL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l-PL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BUILDING SPECIALIST</a:t>
            </a:r>
            <a:endParaRPr lang="pl-PL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95288" y="0"/>
            <a:ext cx="8507412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Zespół Szkół </a:t>
            </a:r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Ponadpodstawowych </a:t>
            </a: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ORNONTOWICE</a:t>
            </a:r>
          </a:p>
        </p:txBody>
      </p:sp>
      <p:sp>
        <p:nvSpPr>
          <p:cNvPr id="31749" name="Text Box 4"/>
          <p:cNvSpPr txBox="1">
            <a:spLocks noChangeArrowheads="1"/>
          </p:cNvSpPr>
          <p:nvPr/>
        </p:nvSpPr>
        <p:spPr bwMode="auto">
          <a:xfrm>
            <a:off x="111125" y="6400800"/>
            <a:ext cx="8778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l-PL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www.zsp.ornontowice.pl     </a:t>
            </a:r>
            <a:r>
              <a:rPr lang="pl-PL" sz="2400" dirty="0">
                <a:latin typeface="Segoe UI" panose="020B0502040204020203" pitchFamily="34" charset="0"/>
                <a:cs typeface="Segoe UI" panose="020B0502040204020203" pitchFamily="34" charset="0"/>
              </a:rPr>
              <a:t>www.facebook.com/ornontowice.zsp</a:t>
            </a:r>
          </a:p>
        </p:txBody>
      </p:sp>
      <p:pic>
        <p:nvPicPr>
          <p:cNvPr id="31754" name="Obraz 13" descr="szkolne_TGRY116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3209" y="2985493"/>
            <a:ext cx="4162767" cy="27757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 Box 29"/>
          <p:cNvSpPr txBox="1">
            <a:spLocks noChangeArrowheads="1"/>
          </p:cNvSpPr>
          <p:nvPr/>
        </p:nvSpPr>
        <p:spPr bwMode="auto">
          <a:xfrm>
            <a:off x="395288" y="1064930"/>
            <a:ext cx="540904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4000" b="1" dirty="0" smtClean="0">
                <a:solidFill>
                  <a:srgbClr val="E97A1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SECONDARY SCHOOL</a:t>
            </a:r>
            <a:endParaRPr lang="pl-PL" sz="4000" b="1" dirty="0">
              <a:solidFill>
                <a:srgbClr val="E97A1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Obraz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33607" y="3054550"/>
            <a:ext cx="4115434" cy="3086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74914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48" name="Text Box 16"/>
          <p:cNvSpPr txBox="1">
            <a:spLocks noChangeArrowheads="1"/>
          </p:cNvSpPr>
          <p:nvPr/>
        </p:nvSpPr>
        <p:spPr bwMode="auto">
          <a:xfrm>
            <a:off x="395288" y="1020634"/>
            <a:ext cx="8065144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1">
              <a:defRPr/>
            </a:pPr>
            <a:r>
              <a:rPr lang="pl-PL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SECONDARY SCHOOL</a:t>
            </a:r>
          </a:p>
          <a:p>
            <a:pPr>
              <a:buFontTx/>
              <a:buChar char="•"/>
              <a:defRPr/>
            </a:pPr>
            <a:r>
              <a:rPr lang="pl-PL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 </a:t>
            </a:r>
            <a:r>
              <a:rPr lang="pl-PL" sz="36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Electrician</a:t>
            </a:r>
            <a:endParaRPr lang="pl-PL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Rectangle 6"/>
          <p:cNvSpPr>
            <a:spLocks noChangeArrowheads="1"/>
          </p:cNvSpPr>
          <p:nvPr/>
        </p:nvSpPr>
        <p:spPr bwMode="auto">
          <a:xfrm>
            <a:off x="395288" y="0"/>
            <a:ext cx="8507412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Zespół Szkół </a:t>
            </a:r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Ponadpodstawowych </a:t>
            </a: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ORNONTOWICE</a:t>
            </a:r>
          </a:p>
        </p:txBody>
      </p:sp>
      <p:sp>
        <p:nvSpPr>
          <p:cNvPr id="32773" name="Text Box 4"/>
          <p:cNvSpPr txBox="1">
            <a:spLocks noChangeArrowheads="1"/>
          </p:cNvSpPr>
          <p:nvPr/>
        </p:nvSpPr>
        <p:spPr bwMode="auto">
          <a:xfrm>
            <a:off x="111125" y="6400800"/>
            <a:ext cx="8778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l-PL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www.zsp.ornontowice.pl     </a:t>
            </a:r>
            <a:r>
              <a:rPr lang="pl-PL" sz="2400" dirty="0">
                <a:latin typeface="Segoe UI" panose="020B0502040204020203" pitchFamily="34" charset="0"/>
                <a:cs typeface="Segoe UI" panose="020B0502040204020203" pitchFamily="34" charset="0"/>
              </a:rPr>
              <a:t>www.facebook.com/ornontowice.zsp</a:t>
            </a:r>
          </a:p>
        </p:txBody>
      </p:sp>
      <p:pic>
        <p:nvPicPr>
          <p:cNvPr id="32778" name="Obraz 17" descr="szkolne_TGRY124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28" y="3376811"/>
            <a:ext cx="3902075" cy="2601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2" y="68810"/>
            <a:ext cx="883014" cy="883014"/>
          </a:xfrm>
          <a:prstGeom prst="rect">
            <a:avLst/>
          </a:prstGeom>
        </p:spPr>
      </p:pic>
      <p:grpSp>
        <p:nvGrpSpPr>
          <p:cNvPr id="14" name="Grupa 13"/>
          <p:cNvGrpSpPr/>
          <p:nvPr/>
        </p:nvGrpSpPr>
        <p:grpSpPr>
          <a:xfrm>
            <a:off x="4860032" y="3480877"/>
            <a:ext cx="3744416" cy="1788710"/>
            <a:chOff x="5442917" y="3339566"/>
            <a:chExt cx="3744416" cy="2314282"/>
          </a:xfrm>
        </p:grpSpPr>
        <p:sp>
          <p:nvSpPr>
            <p:cNvPr id="16" name="Prostokąt 15"/>
            <p:cNvSpPr/>
            <p:nvPr/>
          </p:nvSpPr>
          <p:spPr>
            <a:xfrm>
              <a:off x="5442917" y="3339566"/>
              <a:ext cx="3744416" cy="10751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24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" panose="020B0502040204020203" pitchFamily="34" charset="0"/>
                  <a:cs typeface="Segoe UI" panose="020B0502040204020203" pitchFamily="34" charset="0"/>
                </a:rPr>
                <a:t>PATRON: </a:t>
              </a:r>
            </a:p>
            <a:p>
              <a:r>
                <a:rPr lang="pl-PL" sz="2400" b="1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" panose="020B0502040204020203" pitchFamily="34" charset="0"/>
                  <a:cs typeface="Segoe UI" panose="020B0502040204020203" pitchFamily="34" charset="0"/>
                </a:rPr>
                <a:t>Coalmine</a:t>
              </a:r>
              <a:r>
                <a:rPr lang="pl-PL" sz="24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" panose="020B0502040204020203" pitchFamily="34" charset="0"/>
                  <a:cs typeface="Segoe UI" panose="020B0502040204020203" pitchFamily="34" charset="0"/>
                </a:rPr>
                <a:t> BUDRYK</a:t>
              </a:r>
              <a:endParaRPr lang="pl-PL" sz="2400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20" name="Obraz 19"/>
            <p:cNvPicPr/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442917" y="4345425"/>
              <a:ext cx="3158132" cy="130842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2030293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0" name="Obraz 5" descr="szkolne_TGRY140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912" y="1896985"/>
            <a:ext cx="4813359" cy="24440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2756" name="Text Box 4"/>
          <p:cNvSpPr txBox="1">
            <a:spLocks noChangeArrowheads="1"/>
          </p:cNvSpPr>
          <p:nvPr/>
        </p:nvSpPr>
        <p:spPr bwMode="auto">
          <a:xfrm>
            <a:off x="2171225" y="836613"/>
            <a:ext cx="438722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4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PROFESSIONS </a:t>
            </a:r>
            <a:endParaRPr lang="pl-PL" sz="4800" b="1" i="1" dirty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02757" name="Text Box 5"/>
          <p:cNvSpPr txBox="1">
            <a:spLocks noChangeArrowheads="1"/>
          </p:cNvSpPr>
          <p:nvPr/>
        </p:nvSpPr>
        <p:spPr bwMode="auto">
          <a:xfrm>
            <a:off x="72260" y="1924587"/>
            <a:ext cx="5644687" cy="433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5400" b="1" dirty="0" err="1">
                <a:solidFill>
                  <a:srgbClr val="E97A1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V</a:t>
            </a:r>
            <a:r>
              <a:rPr lang="pl-PL" sz="5400" b="1" dirty="0" err="1" smtClean="0">
                <a:solidFill>
                  <a:srgbClr val="E97A1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ocational</a:t>
            </a:r>
            <a:endParaRPr lang="pl-PL" sz="5400" b="1" dirty="0" smtClean="0">
              <a:solidFill>
                <a:srgbClr val="E97A1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r>
              <a:rPr lang="pl-PL" sz="5400" b="1" dirty="0" err="1" smtClean="0">
                <a:solidFill>
                  <a:srgbClr val="E97A1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schools</a:t>
            </a:r>
            <a:endParaRPr lang="pl-PL" sz="5400" b="1" dirty="0">
              <a:solidFill>
                <a:srgbClr val="E97A1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endParaRPr lang="pl-PL" sz="1200" b="1" dirty="0">
              <a:solidFill>
                <a:srgbClr val="E97A1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endParaRPr lang="pl-PL" sz="1600" b="1" dirty="0" smtClean="0">
              <a:solidFill>
                <a:srgbClr val="E97A1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endParaRPr lang="pl-PL" sz="2800" b="1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endParaRPr lang="pl-PL" sz="2800" b="1" dirty="0" smtClean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r>
              <a:rPr lang="pl-PL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It </a:t>
            </a:r>
            <a:r>
              <a:rPr lang="pl-PL" sz="28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lasts</a:t>
            </a:r>
            <a:r>
              <a:rPr lang="pl-PL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3 </a:t>
            </a:r>
            <a:r>
              <a:rPr lang="pl-PL" sz="28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years</a:t>
            </a:r>
            <a:r>
              <a:rPr lang="pl-PL" sz="28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l-PL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and </a:t>
            </a:r>
            <a:r>
              <a:rPr lang="pl-PL" sz="2800" b="1" dirty="0" err="1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finishes</a:t>
            </a:r>
            <a:r>
              <a:rPr lang="pl-PL" sz="2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with</a:t>
            </a:r>
            <a:r>
              <a:rPr lang="pl-PL" sz="2800" b="1" dirty="0">
                <a:solidFill>
                  <a:srgbClr val="E97A1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pl-PL" sz="2800" b="1" dirty="0" smtClean="0">
              <a:solidFill>
                <a:srgbClr val="E97A1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r>
              <a:rPr lang="pl-PL" sz="2800" b="1" dirty="0" smtClean="0">
                <a:solidFill>
                  <a:srgbClr val="E97A1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the </a:t>
            </a:r>
            <a:r>
              <a:rPr lang="pl-PL" sz="2800" b="1" dirty="0" err="1" smtClean="0">
                <a:solidFill>
                  <a:srgbClr val="E97A1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vocational</a:t>
            </a:r>
            <a:r>
              <a:rPr lang="pl-PL" sz="2800" b="1" dirty="0" smtClean="0">
                <a:solidFill>
                  <a:srgbClr val="E97A1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l-PL" sz="2800" b="1" dirty="0" err="1" smtClean="0">
                <a:solidFill>
                  <a:srgbClr val="E97A1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exams</a:t>
            </a:r>
            <a:endParaRPr lang="pl-PL" sz="2800" b="1" dirty="0" smtClean="0">
              <a:solidFill>
                <a:srgbClr val="E97A1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r>
              <a:rPr lang="pl-PL" sz="2800" b="1" dirty="0">
                <a:solidFill>
                  <a:srgbClr val="E97A1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l-PL" sz="2800" b="1" dirty="0" smtClean="0">
                <a:solidFill>
                  <a:srgbClr val="E97A1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               </a:t>
            </a:r>
          </a:p>
        </p:txBody>
      </p:sp>
      <p:sp>
        <p:nvSpPr>
          <p:cNvPr id="202761" name="Rectangle 9"/>
          <p:cNvSpPr>
            <a:spLocks noChangeArrowheads="1"/>
          </p:cNvSpPr>
          <p:nvPr/>
        </p:nvSpPr>
        <p:spPr bwMode="auto">
          <a:xfrm>
            <a:off x="395288" y="0"/>
            <a:ext cx="8507412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Zespół Szkół </a:t>
            </a:r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Ponadpodstawowych </a:t>
            </a: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ORNONTOWICE</a:t>
            </a:r>
          </a:p>
        </p:txBody>
      </p:sp>
      <p:sp>
        <p:nvSpPr>
          <p:cNvPr id="26629" name="Text Box 4"/>
          <p:cNvSpPr txBox="1">
            <a:spLocks noChangeArrowheads="1"/>
          </p:cNvSpPr>
          <p:nvPr/>
        </p:nvSpPr>
        <p:spPr bwMode="auto">
          <a:xfrm>
            <a:off x="111125" y="6400800"/>
            <a:ext cx="8778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l-PL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www.zsp.ornontowice.pl     </a:t>
            </a:r>
            <a:r>
              <a:rPr lang="pl-PL" sz="2400" dirty="0">
                <a:latin typeface="Segoe UI" panose="020B0502040204020203" pitchFamily="34" charset="0"/>
                <a:cs typeface="Segoe UI" panose="020B0502040204020203" pitchFamily="34" charset="0"/>
              </a:rPr>
              <a:t>www.facebook.com/ornontowice.zsp</a:t>
            </a:r>
          </a:p>
        </p:txBody>
      </p:sp>
    </p:spTree>
    <p:extLst>
      <p:ext uri="{BB962C8B-B14F-4D97-AF65-F5344CB8AC3E}">
        <p14:creationId xmlns:p14="http://schemas.microsoft.com/office/powerpoint/2010/main" val="28906054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2000">
        <p15:prstTrans prst="pageCurlDouble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027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0275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2027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2027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2027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2027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2027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2027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2027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2027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30" name="Text Box 22"/>
          <p:cNvSpPr txBox="1">
            <a:spLocks noChangeArrowheads="1"/>
          </p:cNvSpPr>
          <p:nvPr/>
        </p:nvSpPr>
        <p:spPr bwMode="auto">
          <a:xfrm>
            <a:off x="395288" y="1583058"/>
            <a:ext cx="439575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  <a:defRPr/>
            </a:pPr>
            <a:r>
              <a:rPr lang="pl-PL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l-PL" sz="3600" b="1" dirty="0" err="1" smtClean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Building</a:t>
            </a:r>
            <a:r>
              <a:rPr lang="pl-PL" sz="3600" b="1" dirty="0" smtClean="0">
                <a:solidFill>
                  <a:srgbClr val="00206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Installer </a:t>
            </a:r>
            <a:endParaRPr lang="pl-PL" sz="36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r>
              <a:rPr lang="pl-PL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pl-PL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95288" y="0"/>
            <a:ext cx="8507412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Zespół Szkół </a:t>
            </a:r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Ponadpodstawowych </a:t>
            </a: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ORNONTOWICE</a:t>
            </a:r>
          </a:p>
        </p:txBody>
      </p:sp>
      <p:sp>
        <p:nvSpPr>
          <p:cNvPr id="44037" name="Text Box 4"/>
          <p:cNvSpPr txBox="1">
            <a:spLocks noChangeArrowheads="1"/>
          </p:cNvSpPr>
          <p:nvPr/>
        </p:nvSpPr>
        <p:spPr bwMode="auto">
          <a:xfrm>
            <a:off x="111125" y="6400800"/>
            <a:ext cx="8778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l-PL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www.zsp.ornontowice.pl     </a:t>
            </a:r>
            <a:r>
              <a:rPr lang="pl-PL" sz="2400" dirty="0">
                <a:latin typeface="Segoe UI" panose="020B0502040204020203" pitchFamily="34" charset="0"/>
                <a:cs typeface="Segoe UI" panose="020B0502040204020203" pitchFamily="34" charset="0"/>
              </a:rPr>
              <a:t>www.facebook.com/ornontowice.zsp</a:t>
            </a:r>
          </a:p>
        </p:txBody>
      </p:sp>
      <p:pic>
        <p:nvPicPr>
          <p:cNvPr id="2050" name="Picture 2" descr="http://zsbbrzozow.pl/wp-content/uploads/2015/01/mont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67283"/>
            <a:ext cx="2808312" cy="28147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15"/>
          <p:cNvSpPr txBox="1">
            <a:spLocks noChangeArrowheads="1"/>
          </p:cNvSpPr>
          <p:nvPr/>
        </p:nvSpPr>
        <p:spPr bwMode="auto">
          <a:xfrm>
            <a:off x="704648" y="1054477"/>
            <a:ext cx="533562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3600" b="1" dirty="0" smtClean="0">
                <a:solidFill>
                  <a:srgbClr val="E1963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VOCATIONAL SCHOOLS</a:t>
            </a:r>
            <a:endParaRPr lang="pl-PL" sz="3600" b="1" dirty="0">
              <a:solidFill>
                <a:srgbClr val="E1963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07904" y="2952832"/>
            <a:ext cx="4251058" cy="318829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6121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179388" y="2201863"/>
            <a:ext cx="1939121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  <a:defRPr/>
            </a:pPr>
            <a:r>
              <a:rPr lang="pl-PL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l-PL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COOK</a:t>
            </a:r>
            <a:endParaRPr lang="pl-PL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95288" y="0"/>
            <a:ext cx="8507412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Zespół Szkół </a:t>
            </a:r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Ponadpodstawowych </a:t>
            </a: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ORNONTOWICE</a:t>
            </a:r>
          </a:p>
        </p:txBody>
      </p:sp>
      <p:sp>
        <p:nvSpPr>
          <p:cNvPr id="41989" name="Text Box 4"/>
          <p:cNvSpPr txBox="1">
            <a:spLocks noChangeArrowheads="1"/>
          </p:cNvSpPr>
          <p:nvPr/>
        </p:nvSpPr>
        <p:spPr bwMode="auto">
          <a:xfrm>
            <a:off x="111125" y="6400800"/>
            <a:ext cx="8778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l-PL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www.zsp.ornontowice.pl     </a:t>
            </a:r>
            <a:r>
              <a:rPr lang="pl-PL" sz="2400" dirty="0">
                <a:latin typeface="Segoe UI" panose="020B0502040204020203" pitchFamily="34" charset="0"/>
                <a:cs typeface="Segoe UI" panose="020B0502040204020203" pitchFamily="34" charset="0"/>
              </a:rPr>
              <a:t>www.facebook.com/ornontowice.zsp</a:t>
            </a:r>
          </a:p>
        </p:txBody>
      </p:sp>
      <p:pic>
        <p:nvPicPr>
          <p:cNvPr id="41993" name="Obraz 14" descr="szkolne_TGRY133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64" y="3501008"/>
            <a:ext cx="3855410" cy="25711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704648" y="1054477"/>
            <a:ext cx="507754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3600" b="1" dirty="0" smtClean="0">
                <a:solidFill>
                  <a:srgbClr val="E1963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VOCATIONAL SCHOOL</a:t>
            </a:r>
            <a:endParaRPr lang="pl-PL" sz="3600" b="1" dirty="0">
              <a:solidFill>
                <a:srgbClr val="E1963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5" name="Obraz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66516" y="2182943"/>
            <a:ext cx="4061676" cy="30462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72841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95288" y="0"/>
            <a:ext cx="8507412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Zespół Szkół </a:t>
            </a:r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Ponadpodstawowych </a:t>
            </a: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ORNONTOWICE</a:t>
            </a:r>
          </a:p>
        </p:txBody>
      </p:sp>
      <p:sp>
        <p:nvSpPr>
          <p:cNvPr id="45061" name="Text Box 4"/>
          <p:cNvSpPr txBox="1">
            <a:spLocks noChangeArrowheads="1"/>
          </p:cNvSpPr>
          <p:nvPr/>
        </p:nvSpPr>
        <p:spPr bwMode="auto">
          <a:xfrm>
            <a:off x="111125" y="6400800"/>
            <a:ext cx="8778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l-PL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www.zsp.ornontowice.pl     </a:t>
            </a:r>
            <a:r>
              <a:rPr lang="pl-PL" sz="2400" dirty="0">
                <a:latin typeface="Segoe UI" panose="020B0502040204020203" pitchFamily="34" charset="0"/>
                <a:cs typeface="Segoe UI" panose="020B0502040204020203" pitchFamily="34" charset="0"/>
              </a:rPr>
              <a:t>www.facebook.com/ornontowice.zsp</a:t>
            </a:r>
          </a:p>
        </p:txBody>
      </p:sp>
      <p:sp>
        <p:nvSpPr>
          <p:cNvPr id="9" name="Prostokąt 8"/>
          <p:cNvSpPr/>
          <p:nvPr/>
        </p:nvSpPr>
        <p:spPr>
          <a:xfrm>
            <a:off x="930805" y="1444061"/>
            <a:ext cx="265188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3200" b="1" spc="50" dirty="0" smtClean="0">
                <a:ln w="11430"/>
                <a:solidFill>
                  <a:schemeClr val="accent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We </a:t>
            </a:r>
            <a:r>
              <a:rPr lang="pl-PL" sz="3200" b="1" spc="50" dirty="0" err="1" smtClean="0">
                <a:ln w="11430"/>
                <a:solidFill>
                  <a:schemeClr val="accent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teach</a:t>
            </a:r>
            <a:r>
              <a:rPr lang="pl-PL" sz="3200" b="1" spc="50" dirty="0" smtClean="0">
                <a:ln w="11430"/>
                <a:solidFill>
                  <a:schemeClr val="accent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l-PL" sz="3200" b="1" spc="50" dirty="0" err="1" smtClean="0">
                <a:ln w="11430"/>
                <a:solidFill>
                  <a:schemeClr val="accent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at</a:t>
            </a:r>
            <a:r>
              <a:rPr lang="pl-PL" sz="3200" b="1" spc="50" dirty="0" smtClean="0">
                <a:ln w="11430"/>
                <a:solidFill>
                  <a:schemeClr val="accent1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:</a:t>
            </a:r>
            <a:endParaRPr lang="pl-PL" sz="4800" b="1" cap="none" spc="50" dirty="0" smtClean="0">
              <a:ln w="11430"/>
              <a:solidFill>
                <a:schemeClr val="accent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56570" y="2924944"/>
            <a:ext cx="425411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l-PL" sz="3600" b="1" spc="50" dirty="0" err="1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Vocational</a:t>
            </a:r>
            <a:r>
              <a:rPr lang="pl-PL" sz="3600" b="1" spc="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School</a:t>
            </a:r>
          </a:p>
          <a:p>
            <a:endParaRPr lang="pl-PL" sz="3600" b="1" cap="none" spc="50" dirty="0">
              <a:ln w="11430"/>
              <a:solidFill>
                <a:schemeClr val="accent6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pl-PL" sz="3600" b="1" spc="50" dirty="0" err="1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Secondary</a:t>
            </a:r>
            <a:r>
              <a:rPr lang="pl-PL" sz="3600" b="1" spc="50" dirty="0" smtClean="0">
                <a:ln w="11430"/>
                <a:solidFill>
                  <a:schemeClr val="accent6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School</a:t>
            </a:r>
            <a:endParaRPr lang="pl-PL" sz="3600" b="1" cap="none" spc="50" dirty="0" smtClean="0">
              <a:ln w="11430"/>
              <a:solidFill>
                <a:schemeClr val="accent6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539552" y="5013176"/>
            <a:ext cx="766089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spc="50" dirty="0" err="1" smtClean="0">
                <a:ln w="11430"/>
                <a:latin typeface="Segoe UI" panose="020B0502040204020203" pitchFamily="34" charset="0"/>
                <a:cs typeface="Segoe UI" panose="020B0502040204020203" pitchFamily="34" charset="0"/>
              </a:rPr>
              <a:t>Now</a:t>
            </a:r>
            <a:r>
              <a:rPr lang="pl-PL" sz="2000" b="1" spc="50" dirty="0" smtClean="0">
                <a:ln w="11430"/>
                <a:latin typeface="Segoe UI" panose="020B0502040204020203" pitchFamily="34" charset="0"/>
                <a:cs typeface="Segoe UI" panose="020B0502040204020203" pitchFamily="34" charset="0"/>
              </a:rPr>
              <a:t> we </a:t>
            </a:r>
            <a:r>
              <a:rPr lang="pl-PL" sz="2000" b="1" spc="50" dirty="0" err="1" smtClean="0">
                <a:ln w="11430"/>
                <a:latin typeface="Segoe UI" panose="020B0502040204020203" pitchFamily="34" charset="0"/>
                <a:cs typeface="Segoe UI" panose="020B0502040204020203" pitchFamily="34" charset="0"/>
              </a:rPr>
              <a:t>have</a:t>
            </a:r>
            <a:r>
              <a:rPr lang="pl-PL" sz="2000" b="1" spc="50" dirty="0" smtClean="0">
                <a:ln w="11430"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l-PL" sz="2000" b="1" spc="50" dirty="0" err="1" smtClean="0">
                <a:ln w="11430"/>
                <a:latin typeface="Segoe UI" panose="020B0502040204020203" pitchFamily="34" charset="0"/>
                <a:cs typeface="Segoe UI" panose="020B0502040204020203" pitchFamily="34" charset="0"/>
              </a:rPr>
              <a:t>over</a:t>
            </a:r>
            <a:r>
              <a:rPr lang="pl-PL" sz="2000" b="1" spc="50" dirty="0" smtClean="0">
                <a:ln w="11430"/>
                <a:latin typeface="Segoe UI" panose="020B0502040204020203" pitchFamily="34" charset="0"/>
                <a:cs typeface="Segoe UI" panose="020B0502040204020203" pitchFamily="34" charset="0"/>
              </a:rPr>
              <a:t> 460 </a:t>
            </a:r>
            <a:r>
              <a:rPr lang="pl-PL" sz="2000" b="1" spc="50" dirty="0" err="1" smtClean="0">
                <a:ln w="11430"/>
                <a:latin typeface="Segoe UI" panose="020B0502040204020203" pitchFamily="34" charset="0"/>
                <a:cs typeface="Segoe UI" panose="020B0502040204020203" pitchFamily="34" charset="0"/>
              </a:rPr>
              <a:t>students</a:t>
            </a:r>
            <a:r>
              <a:rPr lang="pl-PL" sz="2000" b="1" spc="50" dirty="0" smtClean="0">
                <a:ln w="11430"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l-PL" sz="2000" b="1" spc="50" dirty="0" err="1" smtClean="0">
                <a:ln w="11430"/>
                <a:latin typeface="Segoe UI" panose="020B0502040204020203" pitchFamily="34" charset="0"/>
                <a:cs typeface="Segoe UI" panose="020B0502040204020203" pitchFamily="34" charset="0"/>
              </a:rPr>
              <a:t>who</a:t>
            </a:r>
            <a:r>
              <a:rPr lang="pl-PL" sz="2000" b="1" spc="50" dirty="0" smtClean="0">
                <a:ln w="11430"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l-PL" sz="2000" b="1" spc="50" dirty="0" err="1" smtClean="0">
                <a:ln w="11430"/>
                <a:latin typeface="Segoe UI" panose="020B0502040204020203" pitchFamily="34" charset="0"/>
                <a:cs typeface="Segoe UI" panose="020B0502040204020203" pitchFamily="34" charset="0"/>
              </a:rPr>
              <a:t>learn</a:t>
            </a:r>
            <a:r>
              <a:rPr lang="pl-PL" sz="2000" b="1" spc="50" dirty="0" smtClean="0">
                <a:ln w="11430"/>
                <a:latin typeface="Segoe UI" panose="020B0502040204020203" pitchFamily="34" charset="0"/>
                <a:cs typeface="Segoe UI" panose="020B0502040204020203" pitchFamily="34" charset="0"/>
              </a:rPr>
              <a:t> 10 </a:t>
            </a:r>
            <a:r>
              <a:rPr lang="pl-PL" sz="2000" b="1" spc="50" dirty="0" err="1" smtClean="0">
                <a:ln w="11430"/>
                <a:latin typeface="Segoe UI" panose="020B0502040204020203" pitchFamily="34" charset="0"/>
                <a:cs typeface="Segoe UI" panose="020B0502040204020203" pitchFamily="34" charset="0"/>
              </a:rPr>
              <a:t>professions</a:t>
            </a:r>
            <a:r>
              <a:rPr lang="pl-PL" sz="2000" b="1" spc="50" dirty="0" smtClean="0">
                <a:ln w="11430"/>
                <a:latin typeface="Segoe UI" panose="020B0502040204020203" pitchFamily="34" charset="0"/>
                <a:cs typeface="Segoe UI" panose="020B0502040204020203" pitchFamily="34" charset="0"/>
              </a:rPr>
              <a:t> in </a:t>
            </a:r>
            <a:r>
              <a:rPr lang="pl-PL" sz="2000" b="1" spc="50" dirty="0" err="1" smtClean="0">
                <a:ln w="11430"/>
                <a:latin typeface="Segoe UI" panose="020B0502040204020203" pitchFamily="34" charset="0"/>
                <a:cs typeface="Segoe UI" panose="020B0502040204020203" pitchFamily="34" charset="0"/>
              </a:rPr>
              <a:t>secondary</a:t>
            </a:r>
            <a:r>
              <a:rPr lang="pl-PL" sz="2000" b="1" spc="50" dirty="0" smtClean="0">
                <a:ln w="11430"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l-PL" sz="2000" b="1" spc="50" dirty="0" err="1" smtClean="0">
                <a:ln w="11430"/>
                <a:latin typeface="Segoe UI" panose="020B0502040204020203" pitchFamily="34" charset="0"/>
                <a:cs typeface="Segoe UI" panose="020B0502040204020203" pitchFamily="34" charset="0"/>
              </a:rPr>
              <a:t>school</a:t>
            </a:r>
            <a:r>
              <a:rPr lang="pl-PL" sz="2000" b="1" spc="50" dirty="0" smtClean="0">
                <a:ln w="11430"/>
                <a:latin typeface="Segoe UI" panose="020B0502040204020203" pitchFamily="34" charset="0"/>
                <a:cs typeface="Segoe UI" panose="020B0502040204020203" pitchFamily="34" charset="0"/>
              </a:rPr>
              <a:t> and 11 </a:t>
            </a:r>
            <a:r>
              <a:rPr lang="pl-PL" sz="2000" b="1" spc="50" dirty="0" err="1" smtClean="0">
                <a:ln w="11430"/>
                <a:latin typeface="Segoe UI" panose="020B0502040204020203" pitchFamily="34" charset="0"/>
                <a:cs typeface="Segoe UI" panose="020B0502040204020203" pitchFamily="34" charset="0"/>
              </a:rPr>
              <a:t>professions</a:t>
            </a:r>
            <a:r>
              <a:rPr lang="pl-PL" sz="2000" b="1" spc="50" dirty="0" smtClean="0">
                <a:ln w="11430"/>
                <a:latin typeface="Segoe UI" panose="020B0502040204020203" pitchFamily="34" charset="0"/>
                <a:cs typeface="Segoe UI" panose="020B0502040204020203" pitchFamily="34" charset="0"/>
              </a:rPr>
              <a:t> in </a:t>
            </a:r>
            <a:r>
              <a:rPr lang="pl-PL" sz="2000" b="1" spc="50" dirty="0" err="1" smtClean="0">
                <a:ln w="11430"/>
                <a:latin typeface="Segoe UI" panose="020B0502040204020203" pitchFamily="34" charset="0"/>
                <a:cs typeface="Segoe UI" panose="020B0502040204020203" pitchFamily="34" charset="0"/>
              </a:rPr>
              <a:t>vocational</a:t>
            </a:r>
            <a:r>
              <a:rPr lang="pl-PL" sz="2000" b="1" spc="50" dirty="0">
                <a:ln w="11430"/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l-PL" sz="2000" b="1" spc="50" dirty="0" err="1" smtClean="0">
                <a:ln w="11430"/>
                <a:latin typeface="Segoe UI" panose="020B0502040204020203" pitchFamily="34" charset="0"/>
                <a:cs typeface="Segoe UI" panose="020B0502040204020203" pitchFamily="34" charset="0"/>
              </a:rPr>
              <a:t>school</a:t>
            </a:r>
            <a:endParaRPr lang="pl-PL" sz="2000" b="1" spc="50" dirty="0" smtClean="0">
              <a:ln w="11430"/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31371" y="1064110"/>
            <a:ext cx="3905250" cy="29289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79087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5000">
        <p15:prstTrans prst="pageCurlDouble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48" name="Text Box 16"/>
          <p:cNvSpPr txBox="1">
            <a:spLocks noChangeArrowheads="1"/>
          </p:cNvSpPr>
          <p:nvPr/>
        </p:nvSpPr>
        <p:spPr bwMode="auto">
          <a:xfrm>
            <a:off x="179388" y="2201863"/>
            <a:ext cx="391273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  <a:defRPr/>
            </a:pPr>
            <a:r>
              <a:rPr lang="pl-PL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l-PL" sz="5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electrician</a:t>
            </a:r>
            <a:endParaRPr lang="pl-PL" sz="54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95288" y="0"/>
            <a:ext cx="8507412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Zespół Szkół </a:t>
            </a:r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Ponadpodstawowych </a:t>
            </a: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ORNONTOWICE</a:t>
            </a:r>
          </a:p>
        </p:txBody>
      </p:sp>
      <p:sp>
        <p:nvSpPr>
          <p:cNvPr id="39941" name="Text Box 4"/>
          <p:cNvSpPr txBox="1">
            <a:spLocks noChangeArrowheads="1"/>
          </p:cNvSpPr>
          <p:nvPr/>
        </p:nvSpPr>
        <p:spPr bwMode="auto">
          <a:xfrm>
            <a:off x="111125" y="6400800"/>
            <a:ext cx="8778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l-PL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www.zsp.ornontowice.pl     </a:t>
            </a:r>
            <a:r>
              <a:rPr lang="pl-PL" sz="2400" dirty="0">
                <a:latin typeface="Segoe UI" panose="020B0502040204020203" pitchFamily="34" charset="0"/>
                <a:cs typeface="Segoe UI" panose="020B0502040204020203" pitchFamily="34" charset="0"/>
              </a:rPr>
              <a:t>www.facebook.com/ornontowice.zsp</a:t>
            </a:r>
          </a:p>
        </p:txBody>
      </p:sp>
      <p:pic>
        <p:nvPicPr>
          <p:cNvPr id="39945" name="Obraz 13" descr="szkolne_TGRY1224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1646" y="3445945"/>
            <a:ext cx="4846638" cy="2357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704648" y="1054477"/>
            <a:ext cx="547528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3600" b="1" dirty="0" smtClean="0">
                <a:solidFill>
                  <a:srgbClr val="E1963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VOCANTIONAL SCHOOL</a:t>
            </a:r>
            <a:endParaRPr lang="pl-PL" sz="3600" b="1" dirty="0">
              <a:solidFill>
                <a:srgbClr val="E1963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21" name="Grupa 20"/>
          <p:cNvGrpSpPr/>
          <p:nvPr/>
        </p:nvGrpSpPr>
        <p:grpSpPr>
          <a:xfrm>
            <a:off x="5158284" y="3341595"/>
            <a:ext cx="3744416" cy="1788710"/>
            <a:chOff x="5442917" y="3339566"/>
            <a:chExt cx="3744416" cy="2314282"/>
          </a:xfrm>
        </p:grpSpPr>
        <p:sp>
          <p:nvSpPr>
            <p:cNvPr id="22" name="Prostokąt 21"/>
            <p:cNvSpPr/>
            <p:nvPr/>
          </p:nvSpPr>
          <p:spPr>
            <a:xfrm>
              <a:off x="5442917" y="3339566"/>
              <a:ext cx="3744416" cy="5973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24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" panose="020B0502040204020203" pitchFamily="34" charset="0"/>
                  <a:cs typeface="Segoe UI" panose="020B0502040204020203" pitchFamily="34" charset="0"/>
                </a:rPr>
                <a:t>PATRON</a:t>
              </a:r>
              <a:r>
                <a:rPr lang="pl-PL" sz="2400" dirty="0" smtClean="0">
                  <a:solidFill>
                    <a:schemeClr val="accent1">
                      <a:lumMod val="75000"/>
                    </a:schemeClr>
                  </a:solidFill>
                  <a:latin typeface="Franklin Gothic Medium" pitchFamily="34" charset="0"/>
                  <a:cs typeface="Segoe UI" panose="020B0502040204020203" pitchFamily="34" charset="0"/>
                </a:rPr>
                <a:t>:</a:t>
              </a:r>
              <a:endParaRPr lang="pl-PL" sz="2400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23" name="Obraz 22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42917" y="4345425"/>
              <a:ext cx="3158132" cy="130842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  <p:extLst>
      <p:ext uri="{BB962C8B-B14F-4D97-AF65-F5344CB8AC3E}">
        <p14:creationId xmlns:p14="http://schemas.microsoft.com/office/powerpoint/2010/main" val="912460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48" name="Text Box 16"/>
          <p:cNvSpPr txBox="1">
            <a:spLocks noChangeArrowheads="1"/>
          </p:cNvSpPr>
          <p:nvPr/>
        </p:nvSpPr>
        <p:spPr bwMode="auto">
          <a:xfrm>
            <a:off x="179388" y="2201863"/>
            <a:ext cx="4906921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  <a:defRPr/>
            </a:pPr>
            <a:r>
              <a:rPr lang="pl-PL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l-PL" sz="4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black</a:t>
            </a:r>
            <a:r>
              <a:rPr lang="pl-PL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– </a:t>
            </a:r>
            <a:r>
              <a:rPr lang="pl-PL" sz="4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coal</a:t>
            </a:r>
            <a:r>
              <a:rPr lang="pl-PL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miner</a:t>
            </a:r>
            <a:endParaRPr lang="pl-PL" sz="40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buFontTx/>
              <a:buChar char="•"/>
              <a:defRPr/>
            </a:pPr>
            <a:endParaRPr lang="pl-PL" sz="2400" b="1" dirty="0">
              <a:solidFill>
                <a:srgbClr val="00206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95288" y="0"/>
            <a:ext cx="8507412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Zespół Szkół </a:t>
            </a:r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Ponadpodstawowych </a:t>
            </a: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ORNONTOWICE</a:t>
            </a:r>
          </a:p>
        </p:txBody>
      </p:sp>
      <p:sp>
        <p:nvSpPr>
          <p:cNvPr id="39941" name="Text Box 4"/>
          <p:cNvSpPr txBox="1">
            <a:spLocks noChangeArrowheads="1"/>
          </p:cNvSpPr>
          <p:nvPr/>
        </p:nvSpPr>
        <p:spPr bwMode="auto">
          <a:xfrm>
            <a:off x="111125" y="6400800"/>
            <a:ext cx="8778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l-PL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www.zsp.ornontowice.pl     </a:t>
            </a:r>
            <a:r>
              <a:rPr lang="pl-PL" sz="2400" dirty="0">
                <a:latin typeface="Segoe UI" panose="020B0502040204020203" pitchFamily="34" charset="0"/>
                <a:cs typeface="Segoe UI" panose="020B0502040204020203" pitchFamily="34" charset="0"/>
              </a:rPr>
              <a:t>www.facebook.com/ornontowice.zsp</a:t>
            </a:r>
          </a:p>
        </p:txBody>
      </p:sp>
      <p:pic>
        <p:nvPicPr>
          <p:cNvPr id="39945" name="Obraz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3125" y="3091593"/>
            <a:ext cx="4591518" cy="30495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4" name="Grupa 13"/>
          <p:cNvGrpSpPr/>
          <p:nvPr/>
        </p:nvGrpSpPr>
        <p:grpSpPr>
          <a:xfrm>
            <a:off x="5158284" y="3341595"/>
            <a:ext cx="3744416" cy="1788710"/>
            <a:chOff x="5442917" y="3339566"/>
            <a:chExt cx="3744416" cy="2314282"/>
          </a:xfrm>
        </p:grpSpPr>
        <p:sp>
          <p:nvSpPr>
            <p:cNvPr id="11" name="Prostokąt 10"/>
            <p:cNvSpPr/>
            <p:nvPr/>
          </p:nvSpPr>
          <p:spPr>
            <a:xfrm>
              <a:off x="5442917" y="3339566"/>
              <a:ext cx="3744416" cy="5973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l-PL" sz="24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" panose="020B0502040204020203" pitchFamily="34" charset="0"/>
                  <a:cs typeface="Segoe UI" panose="020B0502040204020203" pitchFamily="34" charset="0"/>
                </a:rPr>
                <a:t>PATRON:</a:t>
              </a:r>
              <a:endParaRPr lang="pl-PL" sz="2400" dirty="0">
                <a:solidFill>
                  <a:schemeClr val="accent1">
                    <a:lumMod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13" name="Obraz 12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42917" y="4345425"/>
              <a:ext cx="3158132" cy="130842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16" name="Text Box 15"/>
          <p:cNvSpPr txBox="1">
            <a:spLocks noChangeArrowheads="1"/>
          </p:cNvSpPr>
          <p:nvPr/>
        </p:nvSpPr>
        <p:spPr bwMode="auto">
          <a:xfrm>
            <a:off x="704648" y="1054477"/>
            <a:ext cx="507754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3600" b="1" dirty="0" smtClean="0">
                <a:solidFill>
                  <a:srgbClr val="E1963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VOCATIONAL SCHOOL</a:t>
            </a:r>
            <a:endParaRPr lang="pl-PL" sz="3600" b="1" dirty="0">
              <a:solidFill>
                <a:srgbClr val="E1963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840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00" name="Text Box 16"/>
          <p:cNvSpPr txBox="1">
            <a:spLocks noChangeArrowheads="1"/>
          </p:cNvSpPr>
          <p:nvPr/>
        </p:nvSpPr>
        <p:spPr bwMode="auto">
          <a:xfrm>
            <a:off x="179388" y="2201863"/>
            <a:ext cx="643939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Tx/>
              <a:buChar char="•"/>
              <a:defRPr/>
            </a:pPr>
            <a:r>
              <a:rPr lang="pl-PL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l-PL" sz="36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Mechanic</a:t>
            </a:r>
            <a:r>
              <a:rPr lang="pl-PL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and Operator for</a:t>
            </a:r>
            <a:endParaRPr lang="pl-PL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r>
              <a:rPr lang="pl-PL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l-PL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 </a:t>
            </a:r>
            <a:r>
              <a:rPr lang="pl-PL" sz="36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m</a:t>
            </a:r>
            <a:r>
              <a:rPr lang="pl-PL" sz="36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ashins</a:t>
            </a:r>
            <a:r>
              <a:rPr lang="pl-PL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in </a:t>
            </a:r>
            <a:r>
              <a:rPr lang="pl-PL" sz="36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agriculture</a:t>
            </a:r>
            <a:endParaRPr lang="pl-PL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95288" y="0"/>
            <a:ext cx="8507412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Zespół Szkół </a:t>
            </a:r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Ponadpodstawowych </a:t>
            </a: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ORNONTOWICE</a:t>
            </a:r>
          </a:p>
        </p:txBody>
      </p:sp>
      <p:sp>
        <p:nvSpPr>
          <p:cNvPr id="40965" name="Text Box 4"/>
          <p:cNvSpPr txBox="1">
            <a:spLocks noChangeArrowheads="1"/>
          </p:cNvSpPr>
          <p:nvPr/>
        </p:nvSpPr>
        <p:spPr bwMode="auto">
          <a:xfrm>
            <a:off x="111125" y="6400800"/>
            <a:ext cx="8778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l-PL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www.zsp.ornontowice.pl     </a:t>
            </a:r>
            <a:r>
              <a:rPr lang="pl-PL" sz="2400" dirty="0">
                <a:latin typeface="Segoe UI" panose="020B0502040204020203" pitchFamily="34" charset="0"/>
                <a:cs typeface="Segoe UI" panose="020B0502040204020203" pitchFamily="34" charset="0"/>
              </a:rPr>
              <a:t>www.facebook.com/ornontowice.zsp</a:t>
            </a:r>
          </a:p>
        </p:txBody>
      </p:sp>
      <p:pic>
        <p:nvPicPr>
          <p:cNvPr id="40969" name="Obraz 13" descr="szkolne_TGRY117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3683534"/>
            <a:ext cx="3902075" cy="2601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 Box 15"/>
          <p:cNvSpPr txBox="1">
            <a:spLocks noChangeArrowheads="1"/>
          </p:cNvSpPr>
          <p:nvPr/>
        </p:nvSpPr>
        <p:spPr bwMode="auto">
          <a:xfrm>
            <a:off x="704648" y="1054477"/>
            <a:ext cx="507754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3600" b="1" dirty="0" smtClean="0">
                <a:solidFill>
                  <a:srgbClr val="E1963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VOCATIONAL SCHOOL</a:t>
            </a:r>
            <a:endParaRPr lang="pl-PL" sz="3600" b="1" dirty="0">
              <a:solidFill>
                <a:srgbClr val="E1963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1" name="Obraz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16991" y="3648413"/>
            <a:ext cx="3469216" cy="2601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6548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48" name="Text Box 16"/>
          <p:cNvSpPr txBox="1">
            <a:spLocks noChangeArrowheads="1"/>
          </p:cNvSpPr>
          <p:nvPr/>
        </p:nvSpPr>
        <p:spPr bwMode="auto">
          <a:xfrm>
            <a:off x="899592" y="1700808"/>
            <a:ext cx="7632848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Tx/>
              <a:buChar char="•"/>
              <a:defRPr/>
            </a:pPr>
            <a:r>
              <a:rPr lang="pl-PL" sz="4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l-PL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Multiprofessional</a:t>
            </a:r>
            <a:r>
              <a:rPr lang="pl-PL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l-PL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class</a:t>
            </a:r>
            <a:r>
              <a:rPr lang="pl-PL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l-PL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e.g</a:t>
            </a:r>
            <a:r>
              <a:rPr lang="pl-PL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. </a:t>
            </a:r>
            <a:r>
              <a:rPr lang="pl-PL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b</a:t>
            </a:r>
            <a:r>
              <a:rPr lang="pl-PL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aker</a:t>
            </a:r>
            <a:r>
              <a:rPr lang="pl-PL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pl-PL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hairdresser</a:t>
            </a:r>
            <a:r>
              <a:rPr lang="pl-PL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pl-PL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photographer</a:t>
            </a:r>
            <a:r>
              <a:rPr lang="pl-PL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, </a:t>
            </a:r>
            <a:r>
              <a:rPr lang="pl-PL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jeweller</a:t>
            </a:r>
            <a:endParaRPr lang="pl-PL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95288" y="0"/>
            <a:ext cx="8507412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Zespół Szkół </a:t>
            </a:r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Ponadpodstawowych </a:t>
            </a: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ORNONTOWICE</a:t>
            </a:r>
          </a:p>
        </p:txBody>
      </p:sp>
      <p:sp>
        <p:nvSpPr>
          <p:cNvPr id="45061" name="Text Box 4"/>
          <p:cNvSpPr txBox="1">
            <a:spLocks noChangeArrowheads="1"/>
          </p:cNvSpPr>
          <p:nvPr/>
        </p:nvSpPr>
        <p:spPr bwMode="auto">
          <a:xfrm>
            <a:off x="111125" y="6400800"/>
            <a:ext cx="8778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l-PL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www.zsp.ornontowice.pl     </a:t>
            </a:r>
            <a:r>
              <a:rPr lang="pl-PL" sz="2400" dirty="0">
                <a:latin typeface="Segoe UI" panose="020B0502040204020203" pitchFamily="34" charset="0"/>
                <a:cs typeface="Segoe UI" panose="020B0502040204020203" pitchFamily="34" charset="0"/>
              </a:rPr>
              <a:t>www.facebook.com/ornontowice.zsp</a:t>
            </a:r>
          </a:p>
        </p:txBody>
      </p:sp>
      <p:pic>
        <p:nvPicPr>
          <p:cNvPr id="45062" name="Obraz 20" descr="szkolne_TGRY140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8275" y="3500438"/>
            <a:ext cx="5776913" cy="2933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 Box 15"/>
          <p:cNvSpPr txBox="1">
            <a:spLocks noChangeArrowheads="1"/>
          </p:cNvSpPr>
          <p:nvPr/>
        </p:nvSpPr>
        <p:spPr bwMode="auto">
          <a:xfrm>
            <a:off x="704648" y="1054477"/>
            <a:ext cx="507754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3600" b="1" dirty="0" smtClean="0">
                <a:solidFill>
                  <a:srgbClr val="E1963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VOCATIONAL SCHOOL</a:t>
            </a:r>
            <a:endParaRPr lang="pl-PL" sz="3600" b="1" dirty="0">
              <a:solidFill>
                <a:srgbClr val="E1963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7484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Znalezione obrazy dla zapytania powiat mikoÅowski logo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93" b="15121"/>
          <a:stretch/>
        </p:blipFill>
        <p:spPr bwMode="auto">
          <a:xfrm>
            <a:off x="4500001" y="1581810"/>
            <a:ext cx="3819451" cy="129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95288" y="0"/>
            <a:ext cx="8507412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Zespół Szkół </a:t>
            </a:r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Ponadpodstawowych </a:t>
            </a: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ORNONTOWICE</a:t>
            </a:r>
          </a:p>
        </p:txBody>
      </p:sp>
      <p:sp>
        <p:nvSpPr>
          <p:cNvPr id="45061" name="Text Box 4"/>
          <p:cNvSpPr txBox="1">
            <a:spLocks noChangeArrowheads="1"/>
          </p:cNvSpPr>
          <p:nvPr/>
        </p:nvSpPr>
        <p:spPr bwMode="auto">
          <a:xfrm>
            <a:off x="111125" y="6400800"/>
            <a:ext cx="8778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l-PL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www.zsp.ornontowice.pl     </a:t>
            </a:r>
            <a:r>
              <a:rPr lang="pl-PL" sz="2400" dirty="0">
                <a:latin typeface="Segoe UI" panose="020B0502040204020203" pitchFamily="34" charset="0"/>
                <a:cs typeface="Segoe UI" panose="020B0502040204020203" pitchFamily="34" charset="0"/>
              </a:rPr>
              <a:t>www.facebook.com/ornontowice.zsp</a:t>
            </a: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954" y="5109799"/>
            <a:ext cx="3012337" cy="1291001"/>
          </a:xfrm>
          <a:prstGeom prst="rect">
            <a:avLst/>
          </a:prstGeom>
        </p:spPr>
      </p:pic>
      <p:grpSp>
        <p:nvGrpSpPr>
          <p:cNvPr id="2" name="Grupa 1"/>
          <p:cNvGrpSpPr/>
          <p:nvPr/>
        </p:nvGrpSpPr>
        <p:grpSpPr>
          <a:xfrm>
            <a:off x="4445327" y="4884062"/>
            <a:ext cx="3498931" cy="1415202"/>
            <a:chOff x="202334" y="1732050"/>
            <a:chExt cx="3987800" cy="1527887"/>
          </a:xfrm>
        </p:grpSpPr>
        <p:sp>
          <p:nvSpPr>
            <p:cNvPr id="8" name="pole tekstowe 7"/>
            <p:cNvSpPr txBox="1"/>
            <p:nvPr/>
          </p:nvSpPr>
          <p:spPr>
            <a:xfrm>
              <a:off x="202334" y="2761512"/>
              <a:ext cx="3987800" cy="4984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400" b="1" dirty="0" err="1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" panose="020B0502040204020203" pitchFamily="34" charset="0"/>
                  <a:cs typeface="Segoe UI" panose="020B0502040204020203" pitchFamily="34" charset="0"/>
                </a:rPr>
                <a:t>Glasswork</a:t>
              </a:r>
              <a:r>
                <a:rPr lang="pl-PL" sz="24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pl-PL" sz="2400" b="1" dirty="0" smtClean="0"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" panose="020B0502040204020203" pitchFamily="34" charset="0"/>
                  <a:cs typeface="Segoe UI" panose="020B0502040204020203" pitchFamily="34" charset="0"/>
                </a:rPr>
                <a:t>„Orzesze”</a:t>
              </a:r>
              <a:endParaRPr lang="pl-PL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pic>
          <p:nvPicPr>
            <p:cNvPr id="10" name="Obraz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8688" y="1732050"/>
              <a:ext cx="2442137" cy="1120634"/>
            </a:xfrm>
            <a:prstGeom prst="rect">
              <a:avLst/>
            </a:prstGeom>
          </p:spPr>
        </p:pic>
      </p:grpSp>
      <p:pic>
        <p:nvPicPr>
          <p:cNvPr id="13" name="Obraz 12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422" y="1723580"/>
            <a:ext cx="3145260" cy="10700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Obraz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7853" y="2991198"/>
            <a:ext cx="1944427" cy="1944427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6954" y="3120899"/>
            <a:ext cx="3172195" cy="1661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rostokąt 8"/>
          <p:cNvSpPr/>
          <p:nvPr/>
        </p:nvSpPr>
        <p:spPr>
          <a:xfrm>
            <a:off x="2606312" y="692150"/>
            <a:ext cx="378738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4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Our</a:t>
            </a:r>
            <a:r>
              <a:rPr lang="pl-PL" sz="4400" b="1" spc="5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Partners:</a:t>
            </a:r>
            <a:endParaRPr lang="pl-PL" sz="4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85686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pageCurlDouble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95288" y="0"/>
            <a:ext cx="8507412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Zespół Szkół </a:t>
            </a:r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Ponadpodstawowych </a:t>
            </a: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ORNONTOWICE</a:t>
            </a:r>
          </a:p>
        </p:txBody>
      </p:sp>
      <p:sp>
        <p:nvSpPr>
          <p:cNvPr id="45061" name="Text Box 4"/>
          <p:cNvSpPr txBox="1">
            <a:spLocks noChangeArrowheads="1"/>
          </p:cNvSpPr>
          <p:nvPr/>
        </p:nvSpPr>
        <p:spPr bwMode="auto">
          <a:xfrm>
            <a:off x="111125" y="6400800"/>
            <a:ext cx="8778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l-PL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www.zsp.ornontowice.pl     </a:t>
            </a:r>
            <a:r>
              <a:rPr lang="pl-PL" sz="2400" dirty="0">
                <a:latin typeface="Segoe UI" panose="020B0502040204020203" pitchFamily="34" charset="0"/>
                <a:cs typeface="Segoe UI" panose="020B0502040204020203" pitchFamily="34" charset="0"/>
              </a:rPr>
              <a:t>www.facebook.com/ornontowice.zsp</a:t>
            </a:r>
          </a:p>
        </p:txBody>
      </p:sp>
      <p:sp>
        <p:nvSpPr>
          <p:cNvPr id="9" name="Prostokąt 8"/>
          <p:cNvSpPr/>
          <p:nvPr/>
        </p:nvSpPr>
        <p:spPr>
          <a:xfrm>
            <a:off x="2326993" y="522220"/>
            <a:ext cx="378738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4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Our</a:t>
            </a:r>
            <a:r>
              <a:rPr lang="pl-PL" sz="4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Partners:</a:t>
            </a:r>
          </a:p>
        </p:txBody>
      </p:sp>
      <p:pic>
        <p:nvPicPr>
          <p:cNvPr id="11" name="Obraz 10" descr="biały dom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3108134"/>
            <a:ext cx="3154400" cy="1388622"/>
          </a:xfrm>
          <a:prstGeom prst="rect">
            <a:avLst/>
          </a:prstGeom>
        </p:spPr>
      </p:pic>
      <p:grpSp>
        <p:nvGrpSpPr>
          <p:cNvPr id="18" name="Grupa 17"/>
          <p:cNvGrpSpPr/>
          <p:nvPr/>
        </p:nvGrpSpPr>
        <p:grpSpPr>
          <a:xfrm>
            <a:off x="4542918" y="3232053"/>
            <a:ext cx="3378412" cy="1140784"/>
            <a:chOff x="4802854" y="1779667"/>
            <a:chExt cx="3875580" cy="1216375"/>
          </a:xfrm>
        </p:grpSpPr>
        <p:pic>
          <p:nvPicPr>
            <p:cNvPr id="14" name="Obraz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2854" y="1779667"/>
              <a:ext cx="2373124" cy="1216375"/>
            </a:xfrm>
            <a:prstGeom prst="rect">
              <a:avLst/>
            </a:prstGeom>
          </p:spPr>
        </p:pic>
        <p:sp>
          <p:nvSpPr>
            <p:cNvPr id="3" name="pole tekstowe 2"/>
            <p:cNvSpPr txBox="1"/>
            <p:nvPr/>
          </p:nvSpPr>
          <p:spPr>
            <a:xfrm>
              <a:off x="7175978" y="2449024"/>
              <a:ext cx="1502456" cy="4922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2400" b="1" dirty="0" smtClean="0">
                  <a:solidFill>
                    <a:srgbClr val="0B2D05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Orzesze</a:t>
              </a:r>
              <a:endParaRPr lang="pl-PL" sz="2400" b="1" dirty="0">
                <a:solidFill>
                  <a:srgbClr val="0B2D05"/>
                </a:solidFill>
                <a:latin typeface="Segoe UI" panose="020B0502040204020203" pitchFamily="34" charset="0"/>
                <a:cs typeface="Segoe UI" panose="020B0502040204020203" pitchFamily="34" charset="0"/>
              </a:endParaRPr>
            </a:p>
          </p:txBody>
        </p:sp>
      </p:grpSp>
      <p:pic>
        <p:nvPicPr>
          <p:cNvPr id="15" name="Obraz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4855789"/>
            <a:ext cx="2297910" cy="1545011"/>
          </a:xfrm>
          <a:prstGeom prst="rect">
            <a:avLst/>
          </a:prstGeom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1920" y="4708558"/>
            <a:ext cx="4458056" cy="1658397"/>
          </a:xfrm>
          <a:prstGeom prst="rect">
            <a:avLst/>
          </a:prstGeom>
        </p:spPr>
      </p:pic>
      <p:pic>
        <p:nvPicPr>
          <p:cNvPr id="3074" name="Picture 2" descr="Znalezione obrazy dla zapytania profit orzesz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688" y="1416093"/>
            <a:ext cx="2128672" cy="1506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Podobny obraz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" y="1817095"/>
            <a:ext cx="4941429" cy="1081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34507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pageCurlDouble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19920" y="4206882"/>
            <a:ext cx="3976677" cy="2651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95288" y="0"/>
            <a:ext cx="8507412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Zespół Szkół </a:t>
            </a:r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Ponadpodstawowych </a:t>
            </a: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ORNONTOWICE</a:t>
            </a:r>
          </a:p>
        </p:txBody>
      </p:sp>
      <p:sp>
        <p:nvSpPr>
          <p:cNvPr id="45061" name="Text Box 4"/>
          <p:cNvSpPr txBox="1">
            <a:spLocks noChangeArrowheads="1"/>
          </p:cNvSpPr>
          <p:nvPr/>
        </p:nvSpPr>
        <p:spPr bwMode="auto">
          <a:xfrm>
            <a:off x="111125" y="6400800"/>
            <a:ext cx="8778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l-PL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www.zsp.ornontowice.pl     </a:t>
            </a:r>
            <a:r>
              <a:rPr lang="pl-PL" sz="2400" dirty="0">
                <a:latin typeface="Segoe UI" panose="020B0502040204020203" pitchFamily="34" charset="0"/>
                <a:cs typeface="Segoe UI" panose="020B0502040204020203" pitchFamily="34" charset="0"/>
              </a:rPr>
              <a:t>www.facebook.com/ornontowice.zsp</a:t>
            </a:r>
          </a:p>
        </p:txBody>
      </p:sp>
      <p:sp>
        <p:nvSpPr>
          <p:cNvPr id="9" name="Prostokąt 8"/>
          <p:cNvSpPr/>
          <p:nvPr/>
        </p:nvSpPr>
        <p:spPr>
          <a:xfrm>
            <a:off x="3996199" y="1461997"/>
            <a:ext cx="43841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DORMITORY</a:t>
            </a:r>
            <a:endParaRPr lang="pl-PL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" t="21729" r="-356" b="-5926"/>
          <a:stretch/>
        </p:blipFill>
        <p:spPr bwMode="auto">
          <a:xfrm>
            <a:off x="4628742" y="2385327"/>
            <a:ext cx="3976677" cy="22321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Obraz 1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0988" y="2163341"/>
            <a:ext cx="3816424" cy="2544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2418186" y="732879"/>
            <a:ext cx="410080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4800" b="1" i="1" dirty="0" smtClean="0">
                <a:solidFill>
                  <a:srgbClr val="F7CA0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OUR SCHOOL</a:t>
            </a:r>
            <a:endParaRPr lang="pl-PL" sz="4800" b="1" i="1" dirty="0">
              <a:solidFill>
                <a:srgbClr val="F7CA0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12043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2"/>
          <p:cNvSpPr txBox="1">
            <a:spLocks noChangeArrowheads="1"/>
          </p:cNvSpPr>
          <p:nvPr/>
        </p:nvSpPr>
        <p:spPr bwMode="auto">
          <a:xfrm>
            <a:off x="2394599" y="692150"/>
            <a:ext cx="410080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4800" b="1" i="1" dirty="0" smtClean="0">
                <a:solidFill>
                  <a:srgbClr val="F7CA0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OUR SCHOOL</a:t>
            </a:r>
            <a:endParaRPr lang="pl-PL" sz="4800" b="1" i="1" dirty="0">
              <a:solidFill>
                <a:srgbClr val="F7CA0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9459" name="Picture 6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68" y="2442289"/>
            <a:ext cx="4513748" cy="3385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7285" name="Text Box 5"/>
          <p:cNvSpPr txBox="1">
            <a:spLocks noChangeArrowheads="1"/>
          </p:cNvSpPr>
          <p:nvPr/>
        </p:nvSpPr>
        <p:spPr bwMode="auto">
          <a:xfrm>
            <a:off x="1857342" y="1628775"/>
            <a:ext cx="532613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Workshop for </a:t>
            </a:r>
            <a:r>
              <a:rPr lang="pl-PL" sz="4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cooks</a:t>
            </a:r>
            <a:r>
              <a:rPr lang="pl-PL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pl-PL" sz="2600" b="1" dirty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7290" name="Rectangle 10"/>
          <p:cNvSpPr>
            <a:spLocks noChangeArrowheads="1"/>
          </p:cNvSpPr>
          <p:nvPr/>
        </p:nvSpPr>
        <p:spPr bwMode="auto">
          <a:xfrm>
            <a:off x="395288" y="0"/>
            <a:ext cx="8507412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Zespół Szkół </a:t>
            </a:r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Ponadpodstawowych </a:t>
            </a: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ORNONTOWICE</a:t>
            </a:r>
          </a:p>
        </p:txBody>
      </p:sp>
      <p:sp>
        <p:nvSpPr>
          <p:cNvPr id="19463" name="Text Box 4"/>
          <p:cNvSpPr txBox="1">
            <a:spLocks noChangeArrowheads="1"/>
          </p:cNvSpPr>
          <p:nvPr/>
        </p:nvSpPr>
        <p:spPr bwMode="auto">
          <a:xfrm>
            <a:off x="111125" y="6400800"/>
            <a:ext cx="8778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l-PL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www.zsp.ornontowice.pl     </a:t>
            </a:r>
            <a:r>
              <a:rPr lang="pl-PL" sz="2400" dirty="0">
                <a:latin typeface="Segoe UI" panose="020B0502040204020203" pitchFamily="34" charset="0"/>
                <a:cs typeface="Segoe UI" panose="020B0502040204020203" pitchFamily="34" charset="0"/>
              </a:rPr>
              <a:t>www.facebook.com/ornontowice.zsp</a:t>
            </a:r>
          </a:p>
        </p:txBody>
      </p:sp>
      <p:pic>
        <p:nvPicPr>
          <p:cNvPr id="1946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6056" y="2253664"/>
            <a:ext cx="3129675" cy="41729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22718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ext Box 2"/>
          <p:cNvSpPr txBox="1">
            <a:spLocks noChangeArrowheads="1"/>
          </p:cNvSpPr>
          <p:nvPr/>
        </p:nvSpPr>
        <p:spPr bwMode="auto">
          <a:xfrm>
            <a:off x="2394596" y="692150"/>
            <a:ext cx="410080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4800" b="1" i="1" dirty="0">
                <a:solidFill>
                  <a:srgbClr val="F7CA0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OUR SCHOOL</a:t>
            </a:r>
          </a:p>
        </p:txBody>
      </p:sp>
      <p:pic>
        <p:nvPicPr>
          <p:cNvPr id="19459" name="Picture 6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5" y="2348880"/>
            <a:ext cx="4691270" cy="3127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7285" name="Text Box 5"/>
          <p:cNvSpPr txBox="1">
            <a:spLocks noChangeArrowheads="1"/>
          </p:cNvSpPr>
          <p:nvPr/>
        </p:nvSpPr>
        <p:spPr bwMode="auto">
          <a:xfrm>
            <a:off x="1216984" y="1628775"/>
            <a:ext cx="660687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36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Workshops</a:t>
            </a:r>
            <a:r>
              <a:rPr lang="pl-PL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for  hotel </a:t>
            </a:r>
            <a:r>
              <a:rPr lang="pl-PL" sz="36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workers</a:t>
            </a:r>
            <a:endParaRPr lang="pl-PL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7290" name="Rectangle 10"/>
          <p:cNvSpPr>
            <a:spLocks noChangeArrowheads="1"/>
          </p:cNvSpPr>
          <p:nvPr/>
        </p:nvSpPr>
        <p:spPr bwMode="auto">
          <a:xfrm>
            <a:off x="395288" y="0"/>
            <a:ext cx="8507412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Zespół Szkół </a:t>
            </a:r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Ponadpodstawowych </a:t>
            </a: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ORNONTOWICE</a:t>
            </a:r>
          </a:p>
        </p:txBody>
      </p:sp>
      <p:sp>
        <p:nvSpPr>
          <p:cNvPr id="19463" name="Text Box 4"/>
          <p:cNvSpPr txBox="1">
            <a:spLocks noChangeArrowheads="1"/>
          </p:cNvSpPr>
          <p:nvPr/>
        </p:nvSpPr>
        <p:spPr bwMode="auto">
          <a:xfrm>
            <a:off x="111125" y="6400800"/>
            <a:ext cx="8778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l-PL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www.zsp.ornontowice.pl     </a:t>
            </a:r>
            <a:r>
              <a:rPr lang="pl-PL" sz="2400" dirty="0">
                <a:latin typeface="Segoe UI" panose="020B0502040204020203" pitchFamily="34" charset="0"/>
                <a:cs typeface="Segoe UI" panose="020B0502040204020203" pitchFamily="34" charset="0"/>
              </a:rPr>
              <a:t>www.facebook.com/ornontowice.zsp</a:t>
            </a:r>
          </a:p>
        </p:txBody>
      </p:sp>
      <p:pic>
        <p:nvPicPr>
          <p:cNvPr id="1946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80047" y="3501008"/>
            <a:ext cx="3840425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863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Text Box 2"/>
          <p:cNvSpPr txBox="1">
            <a:spLocks noChangeArrowheads="1"/>
          </p:cNvSpPr>
          <p:nvPr/>
        </p:nvSpPr>
        <p:spPr bwMode="auto">
          <a:xfrm>
            <a:off x="2394596" y="692150"/>
            <a:ext cx="410080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4800" b="1" i="1" dirty="0">
                <a:solidFill>
                  <a:srgbClr val="F7CA0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OUR SCHOOL</a:t>
            </a:r>
          </a:p>
        </p:txBody>
      </p:sp>
      <p:sp>
        <p:nvSpPr>
          <p:cNvPr id="149518" name="Rectangle 14"/>
          <p:cNvSpPr>
            <a:spLocks noChangeArrowheads="1"/>
          </p:cNvSpPr>
          <p:nvPr/>
        </p:nvSpPr>
        <p:spPr bwMode="auto">
          <a:xfrm>
            <a:off x="395288" y="0"/>
            <a:ext cx="8507412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Zespół Szkół </a:t>
            </a:r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Ponadpodstawowych </a:t>
            </a: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ORNONTOWICE</a:t>
            </a:r>
          </a:p>
        </p:txBody>
      </p:sp>
      <p:sp>
        <p:nvSpPr>
          <p:cNvPr id="21511" name="Text Box 4"/>
          <p:cNvSpPr txBox="1">
            <a:spLocks noChangeArrowheads="1"/>
          </p:cNvSpPr>
          <p:nvPr/>
        </p:nvSpPr>
        <p:spPr bwMode="auto">
          <a:xfrm>
            <a:off x="111125" y="6400800"/>
            <a:ext cx="8778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l-PL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www.zsp.ornontowice.pl     </a:t>
            </a:r>
            <a:r>
              <a:rPr lang="pl-PL" sz="2400" dirty="0">
                <a:latin typeface="Segoe UI" panose="020B0502040204020203" pitchFamily="34" charset="0"/>
                <a:cs typeface="Segoe UI" panose="020B0502040204020203" pitchFamily="34" charset="0"/>
              </a:rPr>
              <a:t>www.facebook.com/ornontowice.zsp</a:t>
            </a:r>
          </a:p>
        </p:txBody>
      </p:sp>
      <p:pic>
        <p:nvPicPr>
          <p:cNvPr id="11" name="Symbol zastępczy zawartości 10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204864"/>
            <a:ext cx="2736304" cy="4139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Obraz 12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2132856"/>
            <a:ext cx="3672408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250824" y="1484784"/>
            <a:ext cx="684145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                       </a:t>
            </a:r>
            <a:r>
              <a:rPr lang="pl-PL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coal</a:t>
            </a:r>
            <a: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l-PL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mine</a:t>
            </a:r>
            <a: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Budryk</a:t>
            </a:r>
            <a:endParaRPr lang="pl-PL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2" name="Symbol zastępczy zawartości 11"/>
          <p:cNvPicPr>
            <a:picLocks noGrp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63848" y="4104975"/>
            <a:ext cx="3096344" cy="2216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5200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323528" y="692696"/>
            <a:ext cx="8064896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b="1" dirty="0" smtClean="0"/>
          </a:p>
          <a:p>
            <a:pPr algn="ctr"/>
            <a:r>
              <a:rPr lang="pl-PL" sz="3200" b="1" dirty="0">
                <a:solidFill>
                  <a:srgbClr val="FF0000"/>
                </a:solidFill>
              </a:rPr>
              <a:t>POLISH EDUCATIONAL SYSTEM</a:t>
            </a:r>
          </a:p>
          <a:p>
            <a:endParaRPr lang="pl-PL" b="1" dirty="0"/>
          </a:p>
          <a:p>
            <a:endParaRPr lang="pl-PL" b="1" dirty="0" smtClean="0"/>
          </a:p>
          <a:p>
            <a:endParaRPr lang="pl-PL" b="1" dirty="0"/>
          </a:p>
          <a:p>
            <a:r>
              <a:rPr lang="en-US" b="1" dirty="0" smtClean="0"/>
              <a:t>General </a:t>
            </a:r>
            <a:r>
              <a:rPr lang="en-US" b="1" dirty="0"/>
              <a:t>overview: </a:t>
            </a:r>
          </a:p>
          <a:p>
            <a:r>
              <a:rPr lang="en-US" dirty="0"/>
              <a:t>In Poland pre-school education is offered to children between 3 and 6 years old. 6 year olds are then obliged to attend to a pre-school class for one-year of school preparation.</a:t>
            </a:r>
          </a:p>
          <a:p>
            <a:r>
              <a:rPr lang="en-US" dirty="0"/>
              <a:t>After that, children attend an 8-year primary school, where teaching is divided into two stages: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grades I-III – early stage during which children are gaining basic, integrated knowledge,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grades IV-VIII – second stage with subject-based teaching</a:t>
            </a:r>
            <a:r>
              <a:rPr lang="en-US" dirty="0" smtClean="0"/>
              <a:t>.</a:t>
            </a:r>
            <a:endParaRPr lang="pl-PL" dirty="0"/>
          </a:p>
          <a:p>
            <a:pPr>
              <a:buFont typeface="Arial" panose="020B0604020202020204" pitchFamily="34" charset="0"/>
              <a:buChar char="•"/>
            </a:pPr>
            <a:endParaRPr lang="pl-PL" dirty="0" smtClean="0"/>
          </a:p>
          <a:p>
            <a:pPr>
              <a:buFont typeface="Arial" panose="020B0604020202020204" pitchFamily="34" charset="0"/>
              <a:buChar char="•"/>
            </a:pPr>
            <a:endParaRPr lang="pl-PL" dirty="0"/>
          </a:p>
          <a:p>
            <a:pPr>
              <a:buFont typeface="Arial" panose="020B0604020202020204" pitchFamily="34" charset="0"/>
              <a:buChar char="•"/>
            </a:pPr>
            <a:endParaRPr lang="pl-PL" dirty="0" smtClean="0"/>
          </a:p>
          <a:p>
            <a:pPr>
              <a:buFont typeface="Arial" panose="020B0604020202020204" pitchFamily="34" charset="0"/>
              <a:buChar char="•"/>
            </a:pPr>
            <a:endParaRPr lang="pl-PL" dirty="0"/>
          </a:p>
          <a:p>
            <a:pPr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020016"/>
      </p:ext>
    </p:extLst>
  </p:cSld>
  <p:clrMapOvr>
    <a:masterClrMapping/>
  </p:clrMapOvr>
  <p:transition spd="slow" advTm="20000">
    <p:circl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95288" y="0"/>
            <a:ext cx="8507412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Zespół Szkół </a:t>
            </a:r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Ponadpodstawowych </a:t>
            </a: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ORNONTOWICE</a:t>
            </a:r>
          </a:p>
        </p:txBody>
      </p:sp>
      <p:sp>
        <p:nvSpPr>
          <p:cNvPr id="45061" name="Text Box 4"/>
          <p:cNvSpPr txBox="1">
            <a:spLocks noChangeArrowheads="1"/>
          </p:cNvSpPr>
          <p:nvPr/>
        </p:nvSpPr>
        <p:spPr bwMode="auto">
          <a:xfrm>
            <a:off x="111125" y="6400800"/>
            <a:ext cx="8778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l-PL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www.zsp.ornontowice.pl     </a:t>
            </a:r>
            <a:r>
              <a:rPr lang="pl-PL" sz="2400" dirty="0">
                <a:latin typeface="Segoe UI" panose="020B0502040204020203" pitchFamily="34" charset="0"/>
                <a:cs typeface="Segoe UI" panose="020B0502040204020203" pitchFamily="34" charset="0"/>
              </a:rPr>
              <a:t>www.facebook.com/ornontowice.zsp</a:t>
            </a:r>
          </a:p>
        </p:txBody>
      </p:sp>
      <p:sp>
        <p:nvSpPr>
          <p:cNvPr id="9" name="Prostokąt 8"/>
          <p:cNvSpPr/>
          <p:nvPr/>
        </p:nvSpPr>
        <p:spPr>
          <a:xfrm>
            <a:off x="111125" y="951824"/>
            <a:ext cx="878053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2800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Segoe UI" panose="020B0502040204020203" pitchFamily="34" charset="0"/>
              </a:rPr>
              <a:t>COOPERATION WITH </a:t>
            </a:r>
            <a:r>
              <a:rPr lang="pl-PL" sz="2800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Segoe UI" panose="020B0502040204020203" pitchFamily="34" charset="0"/>
              </a:rPr>
              <a:t>GERMAN </a:t>
            </a:r>
            <a:endParaRPr lang="pl-PL" sz="2800" dirty="0" smtClean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cs typeface="Segoe UI" panose="020B0502040204020203" pitchFamily="34" charset="0"/>
            </a:endParaRPr>
          </a:p>
          <a:p>
            <a:pPr algn="ctr"/>
            <a:r>
              <a:rPr lang="pl-PL" sz="2800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Segoe UI" panose="020B0502040204020203" pitchFamily="34" charset="0"/>
              </a:rPr>
              <a:t>BERUFSKOLLEG </a:t>
            </a:r>
            <a:r>
              <a:rPr lang="pl-PL" sz="2800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Segoe UI" panose="020B0502040204020203" pitchFamily="34" charset="0"/>
              </a:rPr>
              <a:t>IN</a:t>
            </a:r>
            <a:r>
              <a:rPr lang="pl-PL" sz="2800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cs typeface="Segoe UI" panose="020B0502040204020203" pitchFamily="34" charset="0"/>
              </a:rPr>
              <a:t> NEUSS</a:t>
            </a:r>
            <a:endParaRPr lang="pl-PL" sz="2800" dirty="0" smtClean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cs typeface="Segoe UI" panose="020B0502040204020203" pitchFamily="34" charset="0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414" y="2208312"/>
            <a:ext cx="3744000" cy="210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90" y="2131274"/>
            <a:ext cx="3744000" cy="210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440" y="3933056"/>
            <a:ext cx="4387100" cy="24677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84876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az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362" y="4068055"/>
            <a:ext cx="4267061" cy="2400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59007" y="692150"/>
            <a:ext cx="8743371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           APPRENTICESHIPS</a:t>
            </a:r>
          </a:p>
          <a:p>
            <a:pPr algn="ctr"/>
            <a:r>
              <a:rPr lang="pl-PL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V</a:t>
            </a:r>
            <a:r>
              <a:rPr lang="pl-PL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alencia 2017, 2018, Sevilla 2021</a:t>
            </a:r>
            <a:endParaRPr lang="pl-PL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718" y="1756339"/>
            <a:ext cx="4267063" cy="2400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az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6" t="15001" r="176" b="-4890"/>
          <a:stretch/>
        </p:blipFill>
        <p:spPr>
          <a:xfrm>
            <a:off x="259007" y="4331775"/>
            <a:ext cx="4267063" cy="21575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6"/>
          <p:cNvSpPr>
            <a:spLocks noChangeArrowheads="1"/>
          </p:cNvSpPr>
          <p:nvPr/>
        </p:nvSpPr>
        <p:spPr bwMode="auto">
          <a:xfrm>
            <a:off x="395288" y="0"/>
            <a:ext cx="8507412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Zespół Szkół </a:t>
            </a:r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Ponadpodstawowych </a:t>
            </a: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ORNONTOWICE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11125" y="6400800"/>
            <a:ext cx="8778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l-PL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www.zsp.ornontowice.pl     </a:t>
            </a:r>
            <a:r>
              <a:rPr lang="pl-PL" sz="2400" dirty="0">
                <a:latin typeface="Segoe UI" panose="020B0502040204020203" pitchFamily="34" charset="0"/>
                <a:cs typeface="Segoe UI" panose="020B0502040204020203" pitchFamily="34" charset="0"/>
              </a:rPr>
              <a:t>www.facebook.com/ornontowice.zsp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73" y="1958228"/>
            <a:ext cx="4267064" cy="2400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86014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69" y="3511990"/>
            <a:ext cx="3305174" cy="18612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338" name="Text Box 3"/>
          <p:cNvSpPr txBox="1">
            <a:spLocks noChangeArrowheads="1"/>
          </p:cNvSpPr>
          <p:nvPr/>
        </p:nvSpPr>
        <p:spPr bwMode="auto">
          <a:xfrm>
            <a:off x="395288" y="1020634"/>
            <a:ext cx="7921625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5400" b="1" dirty="0" smtClean="0">
                <a:solidFill>
                  <a:srgbClr val="002060"/>
                </a:solidFill>
                <a:latin typeface="Manifest Niski" pitchFamily="34" charset="0"/>
                <a:cs typeface="Segoe UI" panose="020B0502040204020203" pitchFamily="34" charset="0"/>
              </a:rPr>
              <a:t>ERASMUS PLUS 2020-2022</a:t>
            </a:r>
          </a:p>
          <a:p>
            <a:pPr algn="ctr"/>
            <a:r>
              <a:rPr lang="pl-PL" sz="3200" b="1" dirty="0" err="1" smtClean="0">
                <a:solidFill>
                  <a:srgbClr val="002060"/>
                </a:solidFill>
                <a:latin typeface="Manifest Niski" pitchFamily="34" charset="0"/>
                <a:cs typeface="Segoe UI" panose="020B0502040204020203" pitchFamily="34" charset="0"/>
              </a:rPr>
              <a:t>Italy</a:t>
            </a:r>
            <a:r>
              <a:rPr lang="pl-PL" sz="3200" b="1" dirty="0" smtClean="0">
                <a:solidFill>
                  <a:srgbClr val="002060"/>
                </a:solidFill>
                <a:latin typeface="Manifest Niski" pitchFamily="34" charset="0"/>
                <a:cs typeface="Segoe UI" panose="020B0502040204020203" pitchFamily="34" charset="0"/>
              </a:rPr>
              <a:t>, Greece, </a:t>
            </a:r>
            <a:r>
              <a:rPr lang="pl-PL" sz="3200" b="1" dirty="0" err="1" smtClean="0">
                <a:solidFill>
                  <a:srgbClr val="002060"/>
                </a:solidFill>
                <a:latin typeface="Manifest Niski" pitchFamily="34" charset="0"/>
                <a:cs typeface="Segoe UI" panose="020B0502040204020203" pitchFamily="34" charset="0"/>
              </a:rPr>
              <a:t>Belgium</a:t>
            </a:r>
            <a:r>
              <a:rPr lang="pl-PL" sz="3200" b="1" dirty="0" smtClean="0">
                <a:solidFill>
                  <a:srgbClr val="002060"/>
                </a:solidFill>
                <a:latin typeface="Manifest Niski" pitchFamily="34" charset="0"/>
                <a:cs typeface="Segoe UI" panose="020B0502040204020203" pitchFamily="34" charset="0"/>
              </a:rPr>
              <a:t>, Poland</a:t>
            </a:r>
            <a:endParaRPr lang="pl-PL" sz="3200" b="1" dirty="0">
              <a:solidFill>
                <a:srgbClr val="002060"/>
              </a:solidFill>
              <a:latin typeface="Manifest Niski" pitchFamily="34" charset="0"/>
              <a:cs typeface="Segoe UI" panose="020B0502040204020203" pitchFamily="34" charset="0"/>
            </a:endParaRPr>
          </a:p>
          <a:p>
            <a:pPr algn="ctr"/>
            <a:endParaRPr lang="pl-PL" sz="6600" b="1" dirty="0">
              <a:solidFill>
                <a:srgbClr val="002060"/>
              </a:solidFill>
              <a:latin typeface="Manifest Niski" pitchFamily="34" charset="0"/>
              <a:cs typeface="Segoe UI" panose="020B0502040204020203" pitchFamily="34" charset="0"/>
            </a:endParaRPr>
          </a:p>
          <a:p>
            <a:pPr algn="ctr"/>
            <a:endParaRPr lang="pl-PL" sz="6600" b="1" dirty="0" smtClean="0">
              <a:solidFill>
                <a:srgbClr val="002060"/>
              </a:solidFill>
              <a:latin typeface="Manifest Niski" pitchFamily="34" charset="0"/>
              <a:cs typeface="Segoe UI" panose="020B0502040204020203" pitchFamily="34" charset="0"/>
            </a:endParaRPr>
          </a:p>
        </p:txBody>
      </p:sp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395288" y="0"/>
            <a:ext cx="8507412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Zespół Szkół </a:t>
            </a:r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Ponadpodstawowych </a:t>
            </a: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ORNONTOWICE</a:t>
            </a: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111125" y="6400800"/>
            <a:ext cx="8778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l-PL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www.zsp.ornontowice.pl     </a:t>
            </a:r>
            <a:r>
              <a:rPr lang="pl-PL" sz="2400" dirty="0">
                <a:latin typeface="Segoe UI" panose="020B0502040204020203" pitchFamily="34" charset="0"/>
                <a:cs typeface="Segoe UI" panose="020B0502040204020203" pitchFamily="34" charset="0"/>
              </a:rPr>
              <a:t>www.facebook.com/ornontowice.zsp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3" b="29412"/>
          <a:stretch/>
        </p:blipFill>
        <p:spPr>
          <a:xfrm>
            <a:off x="2800586" y="3240094"/>
            <a:ext cx="2878500" cy="3160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904" y="3261458"/>
            <a:ext cx="3024336" cy="22682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757582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208" y="3430705"/>
            <a:ext cx="3916597" cy="2937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338" name="Text Box 3"/>
          <p:cNvSpPr txBox="1">
            <a:spLocks noChangeArrowheads="1"/>
          </p:cNvSpPr>
          <p:nvPr/>
        </p:nvSpPr>
        <p:spPr bwMode="auto">
          <a:xfrm>
            <a:off x="426958" y="589054"/>
            <a:ext cx="7921625" cy="141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5400" b="1" dirty="0" smtClean="0">
                <a:solidFill>
                  <a:srgbClr val="002060"/>
                </a:solidFill>
                <a:latin typeface="Manifest Niski" pitchFamily="34" charset="0"/>
                <a:cs typeface="Segoe UI" panose="020B0502040204020203" pitchFamily="34" charset="0"/>
              </a:rPr>
              <a:t>ERASMUS PLUS </a:t>
            </a:r>
          </a:p>
          <a:p>
            <a:pPr algn="ctr"/>
            <a:r>
              <a:rPr lang="pl-PL" sz="3200" b="1" dirty="0" smtClean="0">
                <a:solidFill>
                  <a:srgbClr val="002060"/>
                </a:solidFill>
                <a:latin typeface="Manifest Niski" pitchFamily="34" charset="0"/>
                <a:cs typeface="Segoe UI" panose="020B0502040204020203" pitchFamily="34" charset="0"/>
              </a:rPr>
              <a:t>Malta, </a:t>
            </a:r>
            <a:r>
              <a:rPr lang="pl-PL" sz="3200" b="1" dirty="0" err="1" smtClean="0">
                <a:solidFill>
                  <a:srgbClr val="002060"/>
                </a:solidFill>
                <a:latin typeface="Manifest Niski" pitchFamily="34" charset="0"/>
                <a:cs typeface="Segoe UI" panose="020B0502040204020203" pitchFamily="34" charset="0"/>
              </a:rPr>
              <a:t>Ireland</a:t>
            </a:r>
            <a:r>
              <a:rPr lang="pl-PL" sz="3200" b="1" dirty="0" smtClean="0">
                <a:solidFill>
                  <a:srgbClr val="002060"/>
                </a:solidFill>
                <a:latin typeface="Manifest Niski" pitchFamily="34" charset="0"/>
                <a:cs typeface="Segoe UI" panose="020B0502040204020203" pitchFamily="34" charset="0"/>
              </a:rPr>
              <a:t>, </a:t>
            </a:r>
            <a:r>
              <a:rPr lang="pl-PL" sz="3200" b="1" dirty="0" err="1" smtClean="0">
                <a:solidFill>
                  <a:srgbClr val="002060"/>
                </a:solidFill>
                <a:latin typeface="Manifest Niski" pitchFamily="34" charset="0"/>
                <a:cs typeface="Segoe UI" panose="020B0502040204020203" pitchFamily="34" charset="0"/>
              </a:rPr>
              <a:t>Italy</a:t>
            </a:r>
            <a:r>
              <a:rPr lang="pl-PL" sz="3200" b="1" dirty="0" smtClean="0">
                <a:solidFill>
                  <a:srgbClr val="002060"/>
                </a:solidFill>
                <a:latin typeface="Manifest Niski" pitchFamily="34" charset="0"/>
                <a:cs typeface="Segoe UI" panose="020B0502040204020203" pitchFamily="34" charset="0"/>
              </a:rPr>
              <a:t>, </a:t>
            </a:r>
            <a:r>
              <a:rPr lang="pl-PL" sz="3200" b="1" dirty="0" err="1" smtClean="0">
                <a:solidFill>
                  <a:srgbClr val="002060"/>
                </a:solidFill>
                <a:latin typeface="Manifest Niski" pitchFamily="34" charset="0"/>
                <a:cs typeface="Segoe UI" panose="020B0502040204020203" pitchFamily="34" charset="0"/>
              </a:rPr>
              <a:t>Hungary</a:t>
            </a:r>
            <a:endParaRPr lang="pl-PL" sz="6600" b="1" dirty="0" smtClean="0">
              <a:solidFill>
                <a:srgbClr val="002060"/>
              </a:solidFill>
              <a:latin typeface="Manifest Niski" pitchFamily="34" charset="0"/>
              <a:cs typeface="Segoe UI" panose="020B0502040204020203" pitchFamily="34" charset="0"/>
            </a:endParaRPr>
          </a:p>
        </p:txBody>
      </p:sp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395288" y="0"/>
            <a:ext cx="8507412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Zespół Szkół </a:t>
            </a:r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Ponadpodstawowych </a:t>
            </a: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ORNONTOWICE</a:t>
            </a: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111125" y="6400800"/>
            <a:ext cx="8778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l-PL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www.zsp.ornontowice.pl     </a:t>
            </a:r>
            <a:r>
              <a:rPr lang="pl-PL" sz="2400" dirty="0">
                <a:latin typeface="Segoe UI" panose="020B0502040204020203" pitchFamily="34" charset="0"/>
                <a:cs typeface="Segoe UI" panose="020B0502040204020203" pitchFamily="34" charset="0"/>
              </a:rPr>
              <a:t>www.facebook.com/ornontowice.zsp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523" y="2004826"/>
            <a:ext cx="3841142" cy="28517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4029240"/>
            <a:ext cx="3456384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6389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ext Box 2"/>
          <p:cNvSpPr txBox="1">
            <a:spLocks noChangeArrowheads="1"/>
          </p:cNvSpPr>
          <p:nvPr/>
        </p:nvSpPr>
        <p:spPr bwMode="auto">
          <a:xfrm>
            <a:off x="1928262" y="692150"/>
            <a:ext cx="504458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4800" b="1" i="1" dirty="0" smtClean="0">
                <a:solidFill>
                  <a:srgbClr val="F7CA0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SCHOOL EVENTS</a:t>
            </a:r>
            <a:endParaRPr lang="pl-PL" sz="4800" b="1" i="1" dirty="0">
              <a:solidFill>
                <a:srgbClr val="F7CA0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7107" name="Picture 12" descr="HPIM035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42950" y="2629694"/>
            <a:ext cx="36576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108" name="Picture 14" descr="HPIM0358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43450" y="2629694"/>
            <a:ext cx="36576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6501" name="Text Box 5"/>
          <p:cNvSpPr txBox="1">
            <a:spLocks noChangeArrowheads="1"/>
          </p:cNvSpPr>
          <p:nvPr/>
        </p:nvSpPr>
        <p:spPr bwMode="auto">
          <a:xfrm>
            <a:off x="111125" y="1628800"/>
            <a:ext cx="903287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                        Blood </a:t>
            </a:r>
            <a:r>
              <a:rPr lang="pl-PL" sz="32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donation</a:t>
            </a:r>
            <a:r>
              <a:rPr lang="pl-PL" sz="32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pl-PL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6512" name="Rectangle 16"/>
          <p:cNvSpPr>
            <a:spLocks noChangeArrowheads="1"/>
          </p:cNvSpPr>
          <p:nvPr/>
        </p:nvSpPr>
        <p:spPr bwMode="auto">
          <a:xfrm>
            <a:off x="395288" y="0"/>
            <a:ext cx="8507412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Zespół Szkół </a:t>
            </a:r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Ponadpodstawowych </a:t>
            </a: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ORNONTOWICE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233071" y="6035679"/>
            <a:ext cx="5767926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5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   /</a:t>
            </a:r>
            <a:r>
              <a:rPr lang="pl-PL" sz="5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ornontowice.zsp</a:t>
            </a:r>
            <a:endParaRPr lang="pl-PL" sz="5000" dirty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1" name="Picture 2" descr="http://www.amenairconditioning.com/images/fb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933" y="6113231"/>
            <a:ext cx="706671" cy="70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6253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Text Box 2"/>
          <p:cNvSpPr txBox="1">
            <a:spLocks noChangeArrowheads="1"/>
          </p:cNvSpPr>
          <p:nvPr/>
        </p:nvSpPr>
        <p:spPr bwMode="auto">
          <a:xfrm>
            <a:off x="1928262" y="692150"/>
            <a:ext cx="504458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4800" b="1" i="1" dirty="0" smtClean="0">
                <a:solidFill>
                  <a:srgbClr val="F7CA0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SCHOOL EVENTS</a:t>
            </a:r>
            <a:endParaRPr lang="pl-PL" sz="4800" b="1" i="1" dirty="0">
              <a:solidFill>
                <a:srgbClr val="F7CA0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8131" name="Picture 6" descr="DSCF591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179368" y="2145477"/>
            <a:ext cx="2784764" cy="3711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132" name="Picture 8" descr="DSCF5931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152852" y="2108070"/>
            <a:ext cx="2838796" cy="3786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2821" name="Text Box 5"/>
          <p:cNvSpPr txBox="1">
            <a:spLocks noChangeArrowheads="1"/>
          </p:cNvSpPr>
          <p:nvPr/>
        </p:nvSpPr>
        <p:spPr bwMode="auto">
          <a:xfrm>
            <a:off x="179512" y="1628800"/>
            <a:ext cx="781213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Blood </a:t>
            </a:r>
            <a:r>
              <a:rPr lang="pl-PL" sz="4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donation</a:t>
            </a:r>
            <a:r>
              <a:rPr lang="pl-PL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– </a:t>
            </a:r>
            <a:r>
              <a:rPr lang="pl-PL" sz="4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vampire</a:t>
            </a:r>
            <a:r>
              <a:rPr lang="pl-PL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l-PL" sz="4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bus</a:t>
            </a:r>
            <a:endParaRPr lang="pl-PL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2826" name="Rectangle 10"/>
          <p:cNvSpPr>
            <a:spLocks noChangeArrowheads="1"/>
          </p:cNvSpPr>
          <p:nvPr/>
        </p:nvSpPr>
        <p:spPr bwMode="auto">
          <a:xfrm>
            <a:off x="395288" y="0"/>
            <a:ext cx="8507412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Zespół Szkół </a:t>
            </a:r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Ponadpodstawowych </a:t>
            </a: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ORNONTOWICE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233071" y="6035679"/>
            <a:ext cx="5767926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5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   /</a:t>
            </a:r>
            <a:r>
              <a:rPr lang="pl-PL" sz="5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ornontowice.zsp</a:t>
            </a:r>
            <a:endParaRPr lang="pl-PL" sz="5000" dirty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1" name="Picture 2" descr="http://www.amenairconditioning.com/images/fb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933" y="6113231"/>
            <a:ext cx="706671" cy="70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3069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1233071" y="6035679"/>
            <a:ext cx="5767926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5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   /</a:t>
            </a:r>
            <a:r>
              <a:rPr lang="pl-PL" sz="5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ornontowice.zsp</a:t>
            </a:r>
            <a:endParaRPr lang="pl-PL" sz="5000" dirty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395288" y="64912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l-PL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" name="Picture 2" descr="http://www.amenairconditioning.com/images/fb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933" y="6113231"/>
            <a:ext cx="706671" cy="70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251520" y="1643974"/>
            <a:ext cx="782720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4000" b="1" dirty="0" err="1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Competition</a:t>
            </a:r>
            <a:r>
              <a:rPr lang="pl-PL" sz="40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SEEKERS OF TASTE</a:t>
            </a: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634656"/>
            <a:ext cx="4752324" cy="35642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 Box 2"/>
          <p:cNvSpPr txBox="1">
            <a:spLocks noChangeArrowheads="1"/>
          </p:cNvSpPr>
          <p:nvPr/>
        </p:nvSpPr>
        <p:spPr bwMode="auto">
          <a:xfrm>
            <a:off x="1928267" y="692150"/>
            <a:ext cx="504458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4800" b="1" i="1" dirty="0" smtClean="0">
                <a:solidFill>
                  <a:srgbClr val="F7CA0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SCHOOL EVENTS</a:t>
            </a:r>
            <a:endParaRPr lang="pl-PL" sz="4800" b="1" i="1" dirty="0">
              <a:solidFill>
                <a:srgbClr val="F7CA0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395288" y="0"/>
            <a:ext cx="8507412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Zespół Szkół </a:t>
            </a:r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Ponadpodstawowych </a:t>
            </a: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ORNONTOWICE</a:t>
            </a:r>
          </a:p>
        </p:txBody>
      </p:sp>
    </p:spTree>
    <p:extLst>
      <p:ext uri="{BB962C8B-B14F-4D97-AF65-F5344CB8AC3E}">
        <p14:creationId xmlns:p14="http://schemas.microsoft.com/office/powerpoint/2010/main" val="38433225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395288" y="64912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l-PL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74975" y="1477418"/>
            <a:ext cx="818653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3600" b="1" dirty="0" err="1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Competition</a:t>
            </a:r>
            <a:r>
              <a:rPr lang="pl-PL" sz="36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l-PL" sz="36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GINGERBREAD </a:t>
            </a:r>
            <a:r>
              <a:rPr lang="pl-PL" sz="3600" b="1" dirty="0" err="1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pastry</a:t>
            </a:r>
            <a:r>
              <a:rPr lang="pl-PL" sz="36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endParaRPr lang="pl-PL" sz="3600" b="1" dirty="0" smtClean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7911" y="2250588"/>
            <a:ext cx="5315632" cy="39867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1928267" y="692150"/>
            <a:ext cx="504458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4800" b="1" i="1" dirty="0" smtClean="0">
                <a:solidFill>
                  <a:srgbClr val="F7CA0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SCHOOL EVENTS</a:t>
            </a:r>
            <a:endParaRPr lang="pl-PL" sz="4800" b="1" i="1" dirty="0">
              <a:solidFill>
                <a:srgbClr val="F7CA0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395288" y="0"/>
            <a:ext cx="8507412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Zespół Szkół </a:t>
            </a:r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Ponadpodstawowych </a:t>
            </a: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ORNONTOWICE</a:t>
            </a: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1233071" y="6035679"/>
            <a:ext cx="5767926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5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   /</a:t>
            </a:r>
            <a:r>
              <a:rPr lang="pl-PL" sz="5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ornontowice.zsp</a:t>
            </a:r>
            <a:endParaRPr lang="pl-PL" sz="5000" dirty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9" name="Picture 2" descr="http://www.amenairconditioning.com/images/fb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933" y="6113231"/>
            <a:ext cx="706671" cy="70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7135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395288" y="64912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l-PL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683569" y="1375528"/>
            <a:ext cx="8223498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4400" b="1" dirty="0" err="1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Farewell</a:t>
            </a:r>
            <a:r>
              <a:rPr lang="pl-PL" sz="44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l-PL" sz="4400" b="1" dirty="0" err="1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day</a:t>
            </a:r>
            <a:r>
              <a:rPr lang="pl-PL" sz="44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l-PL" sz="44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for </a:t>
            </a:r>
            <a:r>
              <a:rPr lang="pl-PL" sz="4400" b="1" dirty="0" err="1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final</a:t>
            </a:r>
            <a:r>
              <a:rPr lang="pl-PL" sz="44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l-PL" sz="4400" b="1" dirty="0" err="1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classes</a:t>
            </a:r>
            <a:endParaRPr lang="pl-PL" sz="44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8684" y="2165011"/>
            <a:ext cx="5974859" cy="3967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 Box 2"/>
          <p:cNvSpPr txBox="1">
            <a:spLocks noChangeArrowheads="1"/>
          </p:cNvSpPr>
          <p:nvPr/>
        </p:nvSpPr>
        <p:spPr bwMode="auto">
          <a:xfrm>
            <a:off x="1928267" y="692150"/>
            <a:ext cx="504458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4800" b="1" i="1" dirty="0" smtClean="0">
                <a:solidFill>
                  <a:srgbClr val="F7CA0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SCHOOL EVENTS</a:t>
            </a:r>
            <a:endParaRPr lang="pl-PL" sz="4800" b="1" i="1" dirty="0">
              <a:solidFill>
                <a:srgbClr val="F7CA0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395288" y="0"/>
            <a:ext cx="8507412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Zespół Szkół </a:t>
            </a:r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Ponadpodstawowych </a:t>
            </a: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ORNONTOWICE</a:t>
            </a: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1233071" y="6035679"/>
            <a:ext cx="5767926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5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   /</a:t>
            </a:r>
            <a:r>
              <a:rPr lang="pl-PL" sz="5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ornontowice.zsp</a:t>
            </a:r>
            <a:endParaRPr lang="pl-PL" sz="5000" dirty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9" name="Picture 2" descr="http://www.amenairconditioning.com/images/fb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933" y="6113231"/>
            <a:ext cx="706671" cy="70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58912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71" y="2120501"/>
            <a:ext cx="4207030" cy="3155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395288" y="64912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l-PL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683568" y="1334042"/>
            <a:ext cx="763284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5400" b="1" dirty="0" err="1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Picnic</a:t>
            </a:r>
            <a:r>
              <a:rPr lang="pl-PL" sz="54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for </a:t>
            </a:r>
            <a:r>
              <a:rPr lang="pl-PL" sz="5400" b="1" dirty="0" err="1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all</a:t>
            </a:r>
            <a:r>
              <a:rPr lang="pl-PL" sz="54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l-PL" sz="5400" b="1" dirty="0" err="1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students</a:t>
            </a:r>
            <a:endParaRPr lang="pl-PL" sz="54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1233071" y="6035679"/>
            <a:ext cx="5767926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5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   /</a:t>
            </a:r>
            <a:r>
              <a:rPr lang="pl-PL" sz="5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ornontowice.zsp</a:t>
            </a:r>
            <a:endParaRPr lang="pl-PL" sz="5000" dirty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6" name="Picture 2" descr="http://www.amenairconditioning.com/images/fb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933" y="6113231"/>
            <a:ext cx="706671" cy="70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1928267" y="692150"/>
            <a:ext cx="504458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4800" b="1" i="1" dirty="0" smtClean="0">
                <a:solidFill>
                  <a:srgbClr val="F7CA0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SCHOOL EVENTS</a:t>
            </a:r>
            <a:endParaRPr lang="pl-PL" sz="4800" b="1" i="1" dirty="0">
              <a:solidFill>
                <a:srgbClr val="F7CA0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395288" y="0"/>
            <a:ext cx="8507412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Zespół Szkół </a:t>
            </a:r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Ponadpodstawowych </a:t>
            </a: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ORNONTOWICE</a:t>
            </a:r>
          </a:p>
        </p:txBody>
      </p:sp>
      <p:pic>
        <p:nvPicPr>
          <p:cNvPr id="10" name="Obraz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344" y="3017277"/>
            <a:ext cx="4208236" cy="3156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66253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683568" y="612845"/>
            <a:ext cx="7488832" cy="5293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l-PL" dirty="0" smtClean="0"/>
          </a:p>
          <a:p>
            <a:endParaRPr lang="pl-PL" dirty="0"/>
          </a:p>
          <a:p>
            <a:pPr algn="ctr"/>
            <a:r>
              <a:rPr lang="pl-PL" sz="3200" b="1" dirty="0" smtClean="0">
                <a:solidFill>
                  <a:srgbClr val="FF0000"/>
                </a:solidFill>
              </a:rPr>
              <a:t>POLISH EDUCATIONAL SYSTEM</a:t>
            </a:r>
          </a:p>
          <a:p>
            <a:endParaRPr lang="pl-PL" dirty="0"/>
          </a:p>
          <a:p>
            <a:endParaRPr lang="pl-PL" dirty="0" smtClean="0"/>
          </a:p>
          <a:p>
            <a:r>
              <a:rPr lang="en-US" dirty="0" smtClean="0"/>
              <a:t>Later </a:t>
            </a:r>
            <a:r>
              <a:rPr lang="en-US" dirty="0"/>
              <a:t>on pupils can continue their education in one of many types of secondary schools (education is compulsory until the age of 18):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4 year general secondary school (</a:t>
            </a:r>
            <a:r>
              <a:rPr lang="en-US" i="1" dirty="0" err="1"/>
              <a:t>liceum</a:t>
            </a:r>
            <a:r>
              <a:rPr lang="en-US" i="1" dirty="0"/>
              <a:t> </a:t>
            </a:r>
            <a:r>
              <a:rPr lang="en-US" i="1" dirty="0" err="1"/>
              <a:t>ogólnokształcące</a:t>
            </a:r>
            <a:r>
              <a:rPr lang="en-US" i="1" dirty="0"/>
              <a:t>)</a:t>
            </a:r>
            <a:r>
              <a:rPr lang="en-US" dirty="0"/>
              <a:t>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5 year technical secondary school (</a:t>
            </a:r>
            <a:r>
              <a:rPr lang="en-US" b="1" i="1" dirty="0" err="1"/>
              <a:t>technikum</a:t>
            </a:r>
            <a:r>
              <a:rPr lang="en-US" b="1" i="1" dirty="0"/>
              <a:t>)</a:t>
            </a:r>
            <a:r>
              <a:rPr lang="en-US" b="1" dirty="0"/>
              <a:t>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3 year special school preparing for employment (</a:t>
            </a:r>
            <a:r>
              <a:rPr lang="en-US" i="1" dirty="0" err="1"/>
              <a:t>szkoła</a:t>
            </a:r>
            <a:r>
              <a:rPr lang="en-US" i="1" dirty="0"/>
              <a:t> </a:t>
            </a:r>
            <a:r>
              <a:rPr lang="en-US" i="1" dirty="0" err="1"/>
              <a:t>specjalna</a:t>
            </a:r>
            <a:r>
              <a:rPr lang="en-US" i="1" dirty="0"/>
              <a:t> </a:t>
            </a:r>
            <a:r>
              <a:rPr lang="en-US" i="1" dirty="0" err="1"/>
              <a:t>przysposabiająca</a:t>
            </a:r>
            <a:r>
              <a:rPr lang="en-US" i="1" dirty="0"/>
              <a:t> do </a:t>
            </a:r>
            <a:r>
              <a:rPr lang="en-US" i="1" dirty="0" err="1"/>
              <a:t>pracy</a:t>
            </a:r>
            <a:r>
              <a:rPr lang="en-US" dirty="0"/>
              <a:t>),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3 year stage I sectoral vocational schools (</a:t>
            </a:r>
            <a:r>
              <a:rPr lang="en-US" b="1" i="1" dirty="0" err="1"/>
              <a:t>branżowa</a:t>
            </a:r>
            <a:r>
              <a:rPr lang="en-US" b="1" i="1" dirty="0"/>
              <a:t> </a:t>
            </a:r>
            <a:r>
              <a:rPr lang="en-US" b="1" i="1" dirty="0" err="1"/>
              <a:t>szkoła</a:t>
            </a:r>
            <a:r>
              <a:rPr lang="en-US" b="1" i="1" dirty="0"/>
              <a:t> I </a:t>
            </a:r>
            <a:r>
              <a:rPr lang="en-US" b="1" i="1" dirty="0" err="1"/>
              <a:t>stopnia</a:t>
            </a:r>
            <a:r>
              <a:rPr lang="en-US" b="1" dirty="0"/>
              <a:t>),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2 year stage II sectoral vocational schools (</a:t>
            </a:r>
            <a:r>
              <a:rPr lang="en-US" b="1" i="1" dirty="0" err="1"/>
              <a:t>branżowa</a:t>
            </a:r>
            <a:r>
              <a:rPr lang="en-US" b="1" i="1" dirty="0"/>
              <a:t> </a:t>
            </a:r>
            <a:r>
              <a:rPr lang="en-US" b="1" i="1" dirty="0" err="1"/>
              <a:t>szkoła</a:t>
            </a:r>
            <a:r>
              <a:rPr lang="en-US" b="1" i="1" dirty="0"/>
              <a:t> II </a:t>
            </a:r>
            <a:r>
              <a:rPr lang="en-US" b="1" i="1" dirty="0" err="1"/>
              <a:t>stopnia</a:t>
            </a:r>
            <a:r>
              <a:rPr lang="en-US" b="1" i="1" dirty="0"/>
              <a:t>)</a:t>
            </a:r>
            <a:r>
              <a:rPr lang="en-US" b="1" dirty="0"/>
              <a:t>.</a:t>
            </a:r>
          </a:p>
          <a:p>
            <a:r>
              <a:rPr lang="en-US" dirty="0"/>
              <a:t>After finishing secondary school students can take the maturity exam (</a:t>
            </a:r>
            <a:r>
              <a:rPr lang="en-US" i="1" dirty="0" err="1"/>
              <a:t>matura</a:t>
            </a:r>
            <a:r>
              <a:rPr lang="en-US" dirty="0"/>
              <a:t>) which gives them access to higher education. They can also attend to post-secondary schools (</a:t>
            </a:r>
            <a:r>
              <a:rPr lang="en-US" i="1" dirty="0" err="1"/>
              <a:t>szkoły</a:t>
            </a:r>
            <a:r>
              <a:rPr lang="en-US" i="1" dirty="0"/>
              <a:t> </a:t>
            </a:r>
            <a:r>
              <a:rPr lang="en-US" i="1" dirty="0" err="1"/>
              <a:t>policealne</a:t>
            </a:r>
            <a:r>
              <a:rPr lang="en-US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273810348"/>
      </p:ext>
    </p:extLst>
  </p:cSld>
  <p:clrMapOvr>
    <a:masterClrMapping/>
  </p:clrMapOvr>
  <p:transition spd="slow" advTm="20000">
    <p:circl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395288" y="64912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l-PL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ext Box 3"/>
          <p:cNvSpPr txBox="1">
            <a:spLocks noChangeArrowheads="1"/>
          </p:cNvSpPr>
          <p:nvPr/>
        </p:nvSpPr>
        <p:spPr bwMode="auto">
          <a:xfrm>
            <a:off x="1619268" y="1334742"/>
            <a:ext cx="4342856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sz="50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       </a:t>
            </a:r>
            <a:r>
              <a:rPr lang="pl-PL" sz="5000" b="1" dirty="0" err="1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canoeing</a:t>
            </a:r>
            <a:endParaRPr lang="pl-PL" sz="50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118" y="2103519"/>
            <a:ext cx="5366876" cy="4025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1233071" y="6035679"/>
            <a:ext cx="5767926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5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   /</a:t>
            </a:r>
            <a:r>
              <a:rPr lang="pl-PL" sz="5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ornontowice.zsp</a:t>
            </a:r>
            <a:endParaRPr lang="pl-PL" sz="5000" dirty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6" name="Picture 2" descr="http://www.amenairconditioning.com/images/fb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933" y="6113231"/>
            <a:ext cx="706671" cy="70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1928267" y="692150"/>
            <a:ext cx="504458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4800" b="1" i="1" dirty="0" smtClean="0">
                <a:solidFill>
                  <a:srgbClr val="F7CA0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SCHOOL EVENTS</a:t>
            </a:r>
            <a:endParaRPr lang="pl-PL" sz="4800" b="1" i="1" dirty="0">
              <a:solidFill>
                <a:srgbClr val="F7CA0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395288" y="0"/>
            <a:ext cx="8507412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Zespół Szkół </a:t>
            </a:r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Ponadpodstawowych </a:t>
            </a: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ORNONTOWICE</a:t>
            </a:r>
          </a:p>
        </p:txBody>
      </p:sp>
    </p:spTree>
    <p:extLst>
      <p:ext uri="{BB962C8B-B14F-4D97-AF65-F5344CB8AC3E}">
        <p14:creationId xmlns:p14="http://schemas.microsoft.com/office/powerpoint/2010/main" val="418019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395288" y="64912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l-PL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1907134" y="1329997"/>
            <a:ext cx="3816994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sz="5000" b="1" dirty="0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     </a:t>
            </a:r>
            <a:r>
              <a:rPr lang="pl-PL" sz="5000" b="1" dirty="0" err="1" smtClean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canoeing</a:t>
            </a:r>
            <a:endParaRPr lang="pl-PL" sz="5000" b="1" dirty="0">
              <a:solidFill>
                <a:schemeClr val="accent3">
                  <a:lumMod val="75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1233071" y="6035679"/>
            <a:ext cx="5767926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5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   /</a:t>
            </a:r>
            <a:r>
              <a:rPr lang="pl-PL" sz="5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ornontowice.zsp</a:t>
            </a:r>
            <a:endParaRPr lang="pl-PL" sz="5000" dirty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5" name="Picture 2" descr="http://www.amenairconditioning.com/images/fb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933" y="6113231"/>
            <a:ext cx="706671" cy="70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2"/>
          <p:cNvSpPr txBox="1">
            <a:spLocks noChangeArrowheads="1"/>
          </p:cNvSpPr>
          <p:nvPr/>
        </p:nvSpPr>
        <p:spPr bwMode="auto">
          <a:xfrm>
            <a:off x="1928267" y="692150"/>
            <a:ext cx="504458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4800" b="1" i="1" dirty="0" smtClean="0">
                <a:solidFill>
                  <a:srgbClr val="F7CA0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SCHOOL EVENTS</a:t>
            </a:r>
            <a:endParaRPr lang="pl-PL" sz="4800" b="1" i="1" dirty="0">
              <a:solidFill>
                <a:srgbClr val="F7CA0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Rectangle 16"/>
          <p:cNvSpPr>
            <a:spLocks noChangeArrowheads="1"/>
          </p:cNvSpPr>
          <p:nvPr/>
        </p:nvSpPr>
        <p:spPr bwMode="auto">
          <a:xfrm>
            <a:off x="395288" y="0"/>
            <a:ext cx="8507412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Zespół Szkół </a:t>
            </a:r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Ponadpodstawowych </a:t>
            </a: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ORNONTOWICE</a:t>
            </a:r>
          </a:p>
        </p:txBody>
      </p:sp>
      <p:pic>
        <p:nvPicPr>
          <p:cNvPr id="14" name="Obraz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694" y="2252151"/>
            <a:ext cx="6305880" cy="3783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151554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 Box 2"/>
          <p:cNvSpPr txBox="1">
            <a:spLocks noChangeArrowheads="1"/>
          </p:cNvSpPr>
          <p:nvPr/>
        </p:nvSpPr>
        <p:spPr bwMode="auto">
          <a:xfrm>
            <a:off x="1928268" y="692150"/>
            <a:ext cx="504458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4800" b="1" i="1" dirty="0" smtClean="0">
                <a:solidFill>
                  <a:srgbClr val="F7CA0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SCHOOL EVENTS</a:t>
            </a:r>
            <a:endParaRPr lang="pl-PL" sz="4800" b="1" i="1" dirty="0">
              <a:solidFill>
                <a:srgbClr val="F7CA0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9573" name="Text Box 5"/>
          <p:cNvSpPr txBox="1">
            <a:spLocks noChangeArrowheads="1"/>
          </p:cNvSpPr>
          <p:nvPr/>
        </p:nvSpPr>
        <p:spPr bwMode="auto">
          <a:xfrm>
            <a:off x="440967" y="1669350"/>
            <a:ext cx="811921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4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Christmas</a:t>
            </a:r>
            <a:r>
              <a:rPr lang="pl-PL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party </a:t>
            </a:r>
            <a:r>
              <a:rPr lang="pl-PL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in the </a:t>
            </a:r>
            <a:r>
              <a:rPr lang="pl-PL" sz="4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dormitory</a:t>
            </a:r>
            <a:endParaRPr lang="pl-PL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9584" name="Rectangle 16"/>
          <p:cNvSpPr>
            <a:spLocks noChangeArrowheads="1"/>
          </p:cNvSpPr>
          <p:nvPr/>
        </p:nvSpPr>
        <p:spPr bwMode="auto">
          <a:xfrm>
            <a:off x="395288" y="0"/>
            <a:ext cx="8507412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Zespół Szkół </a:t>
            </a:r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Ponadpodstawowych </a:t>
            </a: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ORNONTOWICE</a:t>
            </a: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86" y="2524314"/>
            <a:ext cx="4319221" cy="28682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608" y="2524315"/>
            <a:ext cx="4319220" cy="286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233071" y="6035679"/>
            <a:ext cx="5767926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5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   /</a:t>
            </a:r>
            <a:r>
              <a:rPr lang="pl-PL" sz="5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ornontowice.zsp</a:t>
            </a:r>
            <a:endParaRPr lang="pl-PL" sz="5000" dirty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0" name="Picture 2" descr="http://www.amenairconditioning.com/images/fb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933" y="6113231"/>
            <a:ext cx="706671" cy="70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27825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ext Box 2"/>
          <p:cNvSpPr txBox="1">
            <a:spLocks noChangeArrowheads="1"/>
          </p:cNvSpPr>
          <p:nvPr/>
        </p:nvSpPr>
        <p:spPr bwMode="auto">
          <a:xfrm>
            <a:off x="1928267" y="692150"/>
            <a:ext cx="504458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4800" b="1" i="1" dirty="0" smtClean="0">
                <a:solidFill>
                  <a:srgbClr val="F7CA0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SCHOOL EVENTS</a:t>
            </a:r>
            <a:endParaRPr lang="pl-PL" sz="4800" b="1" i="1" dirty="0">
              <a:solidFill>
                <a:srgbClr val="F7CA0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1621" name="Text Box 5"/>
          <p:cNvSpPr txBox="1">
            <a:spLocks noChangeArrowheads="1"/>
          </p:cNvSpPr>
          <p:nvPr/>
        </p:nvSpPr>
        <p:spPr bwMode="auto">
          <a:xfrm>
            <a:off x="395289" y="1523146"/>
            <a:ext cx="813715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36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t</a:t>
            </a:r>
            <a:r>
              <a:rPr lang="pl-PL" sz="36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raditional</a:t>
            </a:r>
            <a:r>
              <a:rPr lang="pl-PL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party – 100 </a:t>
            </a:r>
            <a:r>
              <a:rPr lang="pl-PL" sz="36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days</a:t>
            </a:r>
            <a:r>
              <a:rPr lang="pl-PL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       </a:t>
            </a:r>
          </a:p>
          <a:p>
            <a:pPr>
              <a:defRPr/>
            </a:pPr>
            <a:r>
              <a:rPr lang="pl-PL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l-PL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                             </a:t>
            </a:r>
            <a:r>
              <a:rPr lang="pl-PL" sz="36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befor</a:t>
            </a:r>
            <a:r>
              <a:rPr lang="pl-PL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l-PL" sz="36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final</a:t>
            </a:r>
            <a:r>
              <a:rPr lang="pl-PL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l-PL" sz="36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exams</a:t>
            </a:r>
            <a:r>
              <a:rPr lang="pl-PL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            </a:t>
            </a:r>
          </a:p>
          <a:p>
            <a:pPr>
              <a:defRPr/>
            </a:pPr>
            <a:r>
              <a:rPr lang="pl-PL" sz="36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l-PL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                               </a:t>
            </a:r>
            <a:r>
              <a:rPr lang="pl-PL" sz="36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vor</a:t>
            </a:r>
            <a:r>
              <a:rPr lang="pl-PL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l-PL" sz="36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dem</a:t>
            </a:r>
            <a:r>
              <a:rPr lang="pl-PL" sz="36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l-PL" sz="36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Abitur</a:t>
            </a:r>
            <a:endParaRPr lang="pl-PL" sz="36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217863"/>
            <a:ext cx="4104456" cy="3078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735139"/>
            <a:ext cx="4400720" cy="3300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233071" y="6035679"/>
            <a:ext cx="5767926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500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   /</a:t>
            </a:r>
            <a:r>
              <a:rPr lang="pl-PL" sz="5000" err="1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ornontowice.zsp</a:t>
            </a:r>
            <a:endParaRPr lang="pl-PL" sz="500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1" name="Picture 2" descr="http://www.amenairconditioning.com/images/fb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933" y="6113231"/>
            <a:ext cx="706671" cy="70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7">
            <a:extLst>
              <a:ext uri="{FF2B5EF4-FFF2-40B4-BE49-F238E27FC236}">
                <a16:creationId xmlns:a16="http://schemas.microsoft.com/office/drawing/2014/main" id="{1836C06F-A539-694A-881D-61F01A99FF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0"/>
            <a:ext cx="8507412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Zespół Szkół </a:t>
            </a:r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Ponadpodstawowych </a:t>
            </a: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ORNONTOWICE</a:t>
            </a:r>
          </a:p>
        </p:txBody>
      </p:sp>
    </p:spTree>
    <p:extLst>
      <p:ext uri="{BB962C8B-B14F-4D97-AF65-F5344CB8AC3E}">
        <p14:creationId xmlns:p14="http://schemas.microsoft.com/office/powerpoint/2010/main" val="35637311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Text Box 2"/>
          <p:cNvSpPr txBox="1">
            <a:spLocks noChangeArrowheads="1"/>
          </p:cNvSpPr>
          <p:nvPr/>
        </p:nvSpPr>
        <p:spPr bwMode="auto">
          <a:xfrm>
            <a:off x="1928267" y="692150"/>
            <a:ext cx="504458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4800" b="1" i="1" dirty="0" smtClean="0">
                <a:solidFill>
                  <a:srgbClr val="F7CA0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SCHOOL EVENTS</a:t>
            </a:r>
            <a:endParaRPr lang="pl-PL" sz="4800" b="1" i="1" dirty="0">
              <a:solidFill>
                <a:srgbClr val="F7CA0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4275" name="Picture 6" descr="DSCN618344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42950" y="2629694"/>
            <a:ext cx="36576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4276" name="Picture 8" descr="DSCN620346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43450" y="2629694"/>
            <a:ext cx="36576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2517" name="Text Box 5"/>
          <p:cNvSpPr txBox="1">
            <a:spLocks noChangeArrowheads="1"/>
          </p:cNvSpPr>
          <p:nvPr/>
        </p:nvSpPr>
        <p:spPr bwMode="auto">
          <a:xfrm>
            <a:off x="2135186" y="1596660"/>
            <a:ext cx="416500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            </a:t>
            </a:r>
            <a:r>
              <a:rPr lang="pl-PL" sz="4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trips</a:t>
            </a:r>
            <a:endParaRPr lang="pl-PL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2522" name="Rectangle 10"/>
          <p:cNvSpPr>
            <a:spLocks noChangeArrowheads="1"/>
          </p:cNvSpPr>
          <p:nvPr/>
        </p:nvSpPr>
        <p:spPr bwMode="auto">
          <a:xfrm>
            <a:off x="395288" y="0"/>
            <a:ext cx="8507412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Zespół Szkół </a:t>
            </a:r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Ponadpodstawowych </a:t>
            </a: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ORNONTOWICE</a:t>
            </a:r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1233071" y="6035679"/>
            <a:ext cx="5767926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5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   /</a:t>
            </a:r>
            <a:r>
              <a:rPr lang="pl-PL" sz="5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ornontowice.zsp</a:t>
            </a:r>
            <a:endParaRPr lang="pl-PL" sz="5000" dirty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3" name="Picture 2" descr="http://www.amenairconditioning.com/images/fb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933" y="6113231"/>
            <a:ext cx="706671" cy="70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128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Text Box 2"/>
          <p:cNvSpPr txBox="1">
            <a:spLocks noChangeArrowheads="1"/>
          </p:cNvSpPr>
          <p:nvPr/>
        </p:nvSpPr>
        <p:spPr bwMode="auto">
          <a:xfrm>
            <a:off x="1928267" y="692150"/>
            <a:ext cx="504458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4800" b="1" i="1" dirty="0" smtClean="0">
                <a:solidFill>
                  <a:srgbClr val="F7CA0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SCHOOL EVENTS</a:t>
            </a:r>
            <a:endParaRPr lang="pl-PL" sz="4800" b="1" i="1" dirty="0">
              <a:solidFill>
                <a:srgbClr val="F7CA0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5299" name="Picture 6" descr="IMG_000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42950" y="2629694"/>
            <a:ext cx="36576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300" name="Picture 8" descr="IMG_0050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743450" y="2629694"/>
            <a:ext cx="3657600" cy="2743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3541" name="Text Box 5"/>
          <p:cNvSpPr txBox="1">
            <a:spLocks noChangeArrowheads="1"/>
          </p:cNvSpPr>
          <p:nvPr/>
        </p:nvSpPr>
        <p:spPr bwMode="auto">
          <a:xfrm>
            <a:off x="1763688" y="1762919"/>
            <a:ext cx="603176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4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trips</a:t>
            </a:r>
            <a:r>
              <a:rPr lang="pl-PL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in the mountains</a:t>
            </a:r>
            <a:endParaRPr lang="pl-PL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3546" name="Rectangle 10"/>
          <p:cNvSpPr>
            <a:spLocks noChangeArrowheads="1"/>
          </p:cNvSpPr>
          <p:nvPr/>
        </p:nvSpPr>
        <p:spPr bwMode="auto">
          <a:xfrm>
            <a:off x="395288" y="0"/>
            <a:ext cx="8507412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Zespół Szkół </a:t>
            </a:r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Ponadpodstawowych </a:t>
            </a: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ORNONTOWICE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233071" y="6035679"/>
            <a:ext cx="5767926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5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   /</a:t>
            </a:r>
            <a:r>
              <a:rPr lang="pl-PL" sz="5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ornontowice.zsp</a:t>
            </a:r>
            <a:endParaRPr lang="pl-PL" sz="5000" dirty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1" name="Picture 2" descr="http://www.amenairconditioning.com/images/fb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933" y="6113231"/>
            <a:ext cx="706671" cy="70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3503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Text Box 2"/>
          <p:cNvSpPr txBox="1">
            <a:spLocks noChangeArrowheads="1"/>
          </p:cNvSpPr>
          <p:nvPr/>
        </p:nvSpPr>
        <p:spPr bwMode="auto">
          <a:xfrm>
            <a:off x="1928267" y="692150"/>
            <a:ext cx="504458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4800" b="1" i="1" dirty="0" smtClean="0">
                <a:solidFill>
                  <a:srgbClr val="F7CA0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SCHOOL EVENTS</a:t>
            </a:r>
            <a:endParaRPr lang="pl-PL" sz="4800" b="1" i="1" dirty="0">
              <a:solidFill>
                <a:srgbClr val="F7CA0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56323" name="Picture 6" descr="2007_0522wycieczka3TR0066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95288" y="3060063"/>
            <a:ext cx="4176712" cy="2411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6620" name="Rectangle 12"/>
          <p:cNvSpPr>
            <a:spLocks noChangeArrowheads="1"/>
          </p:cNvSpPr>
          <p:nvPr/>
        </p:nvSpPr>
        <p:spPr bwMode="auto">
          <a:xfrm>
            <a:off x="395288" y="0"/>
            <a:ext cx="8507412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Zespół Szkół </a:t>
            </a:r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Ponadpodstawowych </a:t>
            </a: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ORNONTOWICE</a:t>
            </a:r>
          </a:p>
        </p:txBody>
      </p:sp>
      <p:sp>
        <p:nvSpPr>
          <p:cNvPr id="9" name="pole tekstowe 8"/>
          <p:cNvSpPr txBox="1"/>
          <p:nvPr/>
        </p:nvSpPr>
        <p:spPr>
          <a:xfrm>
            <a:off x="1368214" y="1630113"/>
            <a:ext cx="626469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m</a:t>
            </a:r>
            <a:r>
              <a:rPr lang="pl-PL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utual </a:t>
            </a:r>
            <a:r>
              <a:rPr lang="pl-PL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trip</a:t>
            </a:r>
            <a:r>
              <a:rPr lang="pl-PL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to </a:t>
            </a:r>
            <a:r>
              <a:rPr lang="pl-PL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the mountains </a:t>
            </a:r>
            <a:r>
              <a:rPr lang="pl-PL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together</a:t>
            </a:r>
            <a:r>
              <a:rPr lang="pl-PL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with </a:t>
            </a:r>
            <a:r>
              <a:rPr lang="pl-PL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other</a:t>
            </a:r>
            <a:r>
              <a:rPr lang="pl-PL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l-PL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students</a:t>
            </a:r>
            <a:r>
              <a:rPr lang="pl-PL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from </a:t>
            </a:r>
            <a:r>
              <a:rPr lang="pl-PL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our</a:t>
            </a:r>
            <a:r>
              <a:rPr lang="pl-PL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l-PL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province</a:t>
            </a:r>
            <a:endParaRPr lang="pl-PL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999" y="3060064"/>
            <a:ext cx="4287701" cy="2411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1233071" y="6035679"/>
            <a:ext cx="5767926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5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   /</a:t>
            </a:r>
            <a:r>
              <a:rPr lang="pl-PL" sz="5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ornontowice.zsp</a:t>
            </a:r>
            <a:endParaRPr lang="pl-PL" sz="5000" dirty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1" name="Picture 2" descr="http://www.amenairconditioning.com/images/fblogo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933" y="6113231"/>
            <a:ext cx="706671" cy="706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021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179513" y="19758"/>
            <a:ext cx="8496944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l-PL" sz="52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ZESPÓŁ </a:t>
            </a:r>
            <a:r>
              <a:rPr lang="pl-PL" sz="5200" b="1" dirty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SZKÓŁ </a:t>
            </a:r>
          </a:p>
          <a:p>
            <a:pPr algn="ctr">
              <a:defRPr/>
            </a:pPr>
            <a:r>
              <a:rPr lang="pl-PL" sz="5200" b="1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PONADPODSTAWOWYCH</a:t>
            </a:r>
            <a:endParaRPr lang="pl-PL" sz="5200" b="1" dirty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defRPr/>
            </a:pPr>
            <a:r>
              <a:rPr lang="pl-PL" sz="60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W ORNONTOWICACH</a:t>
            </a:r>
          </a:p>
        </p:txBody>
      </p:sp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866471" y="5730962"/>
            <a:ext cx="712304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pl-PL" sz="6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 </a:t>
            </a:r>
            <a:r>
              <a:rPr lang="pl-PL" sz="4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thank</a:t>
            </a:r>
            <a:r>
              <a:rPr lang="pl-PL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l-PL" sz="4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you</a:t>
            </a:r>
            <a:r>
              <a:rPr lang="pl-PL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for </a:t>
            </a:r>
            <a:r>
              <a:rPr lang="pl-PL" sz="4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your</a:t>
            </a:r>
            <a:r>
              <a:rPr lang="pl-PL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 </a:t>
            </a:r>
            <a:r>
              <a:rPr lang="pl-PL" sz="4000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attention</a:t>
            </a:r>
            <a:endParaRPr lang="pl-PL" sz="4000" dirty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246" name="Text Box 9"/>
          <p:cNvSpPr txBox="1">
            <a:spLocks noChangeArrowheads="1"/>
          </p:cNvSpPr>
          <p:nvPr/>
        </p:nvSpPr>
        <p:spPr bwMode="auto">
          <a:xfrm>
            <a:off x="395288" y="649128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pl-PL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7" name="Obraz 6" descr="logo nowe bez napisu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852936"/>
            <a:ext cx="2664296" cy="26807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0745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ageCurlDouble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95288" y="0"/>
            <a:ext cx="8507412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Zespół Szkół </a:t>
            </a:r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Ponadpodstawowych </a:t>
            </a: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ORNONTOWICE</a:t>
            </a:r>
          </a:p>
        </p:txBody>
      </p:sp>
      <p:sp>
        <p:nvSpPr>
          <p:cNvPr id="45061" name="Text Box 4"/>
          <p:cNvSpPr txBox="1">
            <a:spLocks noChangeArrowheads="1"/>
          </p:cNvSpPr>
          <p:nvPr/>
        </p:nvSpPr>
        <p:spPr bwMode="auto">
          <a:xfrm>
            <a:off x="111125" y="6400800"/>
            <a:ext cx="8778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l-PL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www.zsp.ornontowice.pl     </a:t>
            </a:r>
            <a:r>
              <a:rPr lang="pl-PL" sz="2400" dirty="0">
                <a:latin typeface="Segoe UI" panose="020B0502040204020203" pitchFamily="34" charset="0"/>
                <a:cs typeface="Segoe UI" panose="020B0502040204020203" pitchFamily="34" charset="0"/>
              </a:rPr>
              <a:t>www.facebook.com/ornontowice.zsp</a:t>
            </a:r>
          </a:p>
        </p:txBody>
      </p:sp>
      <p:sp>
        <p:nvSpPr>
          <p:cNvPr id="9" name="Prostokąt 8"/>
          <p:cNvSpPr/>
          <p:nvPr/>
        </p:nvSpPr>
        <p:spPr>
          <a:xfrm>
            <a:off x="395287" y="1196752"/>
            <a:ext cx="4573901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pl-PL" sz="2800" dirty="0" smtClean="0"/>
              <a:t>THE VOCATIONAL SCHOOL IS ONE LEVEL LOWER THAN </a:t>
            </a:r>
          </a:p>
          <a:p>
            <a:r>
              <a:rPr lang="pl-PL" sz="2800" dirty="0" smtClean="0"/>
              <a:t>THE TECHNICAL SCHOOL</a:t>
            </a:r>
          </a:p>
        </p:txBody>
      </p:sp>
      <p:pic>
        <p:nvPicPr>
          <p:cNvPr id="8" name="Obraz 7" descr="logo nowe bez napisu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233582"/>
            <a:ext cx="3528392" cy="33123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133302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5000">
        <p15:prstTrans prst="pageCurlDouble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3"/>
          <p:cNvSpPr txBox="1">
            <a:spLocks noChangeArrowheads="1"/>
          </p:cNvSpPr>
          <p:nvPr/>
        </p:nvSpPr>
        <p:spPr bwMode="auto">
          <a:xfrm>
            <a:off x="179513" y="692151"/>
            <a:ext cx="8568951" cy="590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pl-PL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Why</a:t>
            </a:r>
            <a:r>
              <a:rPr lang="pl-PL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l-PL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is</a:t>
            </a:r>
            <a:r>
              <a:rPr lang="pl-PL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l-PL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it</a:t>
            </a:r>
            <a:r>
              <a:rPr lang="pl-PL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l-PL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worth</a:t>
            </a:r>
            <a:r>
              <a:rPr lang="pl-PL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learning in </a:t>
            </a:r>
            <a:r>
              <a:rPr lang="pl-PL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our</a:t>
            </a:r>
            <a:r>
              <a:rPr lang="pl-PL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l-PL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school</a:t>
            </a:r>
            <a:r>
              <a:rPr lang="pl-PL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?</a:t>
            </a:r>
          </a:p>
          <a:p>
            <a:pPr algn="ctr"/>
            <a:endParaRPr lang="pl-PL" sz="1400" b="1" dirty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l-PL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A </a:t>
            </a:r>
            <a:r>
              <a:rPr lang="pl-PL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great</a:t>
            </a:r>
            <a:r>
              <a:rPr lang="pl-PL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choice of </a:t>
            </a:r>
            <a:r>
              <a:rPr lang="pl-PL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interesting</a:t>
            </a:r>
            <a:r>
              <a:rPr lang="pl-PL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l-PL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future</a:t>
            </a:r>
            <a:r>
              <a:rPr lang="pl-PL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l-PL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professions</a:t>
            </a:r>
            <a:endParaRPr lang="pl-PL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l-PL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  </a:t>
            </a:r>
            <a:r>
              <a:rPr lang="pl-PL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high </a:t>
            </a:r>
            <a:r>
              <a:rPr lang="pl-PL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exam</a:t>
            </a:r>
            <a:r>
              <a:rPr lang="pl-PL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l-PL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results</a:t>
            </a:r>
            <a:endParaRPr lang="pl-PL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l-PL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  </a:t>
            </a:r>
            <a:r>
              <a:rPr lang="pl-PL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Sponsorship</a:t>
            </a:r>
            <a:r>
              <a:rPr lang="pl-PL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l-PL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agreements</a:t>
            </a:r>
            <a:r>
              <a:rPr lang="pl-PL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with </a:t>
            </a:r>
            <a:r>
              <a:rPr lang="pl-PL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different</a:t>
            </a:r>
            <a:r>
              <a:rPr lang="pl-PL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l-PL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employers</a:t>
            </a:r>
            <a:endParaRPr lang="pl-PL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l-PL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 </a:t>
            </a:r>
            <a:r>
              <a:rPr lang="pl-PL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free</a:t>
            </a:r>
            <a:r>
              <a:rPr lang="pl-PL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extra </a:t>
            </a:r>
            <a:r>
              <a:rPr lang="pl-PL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vocational</a:t>
            </a:r>
            <a:r>
              <a:rPr lang="pl-PL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l-PL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courses</a:t>
            </a:r>
            <a:r>
              <a:rPr lang="pl-PL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for </a:t>
            </a:r>
            <a:r>
              <a:rPr lang="pl-PL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students</a:t>
            </a:r>
            <a:endParaRPr lang="pl-PL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pl-PL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Abroad</a:t>
            </a:r>
            <a:r>
              <a:rPr lang="pl-PL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l-PL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apprenticeships</a:t>
            </a:r>
            <a:endParaRPr lang="pl-PL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l-PL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  </a:t>
            </a:r>
            <a:r>
              <a:rPr lang="pl-PL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Dormitory</a:t>
            </a:r>
            <a:r>
              <a:rPr lang="pl-PL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and </a:t>
            </a:r>
            <a:r>
              <a:rPr lang="pl-PL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canteen</a:t>
            </a:r>
            <a:r>
              <a:rPr lang="pl-PL" sz="2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for </a:t>
            </a:r>
            <a:r>
              <a:rPr lang="pl-PL" sz="28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students</a:t>
            </a:r>
            <a:endParaRPr lang="pl-PL" sz="2800" b="1" dirty="0">
              <a:solidFill>
                <a:srgbClr val="00206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pl-PL" sz="2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  </a:t>
            </a:r>
            <a:r>
              <a:rPr lang="pl-PL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well-equipped</a:t>
            </a:r>
            <a:r>
              <a:rPr lang="pl-PL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l-PL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workshops</a:t>
            </a:r>
            <a:endParaRPr lang="pl-PL" sz="2800" b="1" u="sng" spc="30" dirty="0">
              <a:solidFill>
                <a:srgbClr val="FF000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6631" name="Rectangle 7"/>
          <p:cNvSpPr>
            <a:spLocks noChangeArrowheads="1"/>
          </p:cNvSpPr>
          <p:nvPr/>
        </p:nvSpPr>
        <p:spPr bwMode="auto">
          <a:xfrm>
            <a:off x="395288" y="0"/>
            <a:ext cx="8507412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Zespół Szkół </a:t>
            </a:r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Ponadpodstawowych </a:t>
            </a: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ORNONTOWICE</a:t>
            </a:r>
          </a:p>
        </p:txBody>
      </p:sp>
      <p:sp>
        <p:nvSpPr>
          <p:cNvPr id="12292" name="Text Box 4"/>
          <p:cNvSpPr txBox="1">
            <a:spLocks noChangeArrowheads="1"/>
          </p:cNvSpPr>
          <p:nvPr/>
        </p:nvSpPr>
        <p:spPr bwMode="auto">
          <a:xfrm>
            <a:off x="111125" y="6400800"/>
            <a:ext cx="8778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l-PL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www.zsp.ornontowice.pl     </a:t>
            </a:r>
            <a:r>
              <a:rPr lang="pl-PL" sz="2400" dirty="0">
                <a:latin typeface="Segoe UI" panose="020B0502040204020203" pitchFamily="34" charset="0"/>
                <a:cs typeface="Segoe UI" panose="020B0502040204020203" pitchFamily="34" charset="0"/>
              </a:rPr>
              <a:t>www.facebook.com/ornontowice.zsp</a:t>
            </a:r>
          </a:p>
        </p:txBody>
      </p:sp>
    </p:spTree>
    <p:extLst>
      <p:ext uri="{BB962C8B-B14F-4D97-AF65-F5344CB8AC3E}">
        <p14:creationId xmlns:p14="http://schemas.microsoft.com/office/powerpoint/2010/main" val="13238342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9000">
        <p15:prstTrans prst="pageCurlDouble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0" name="Obraz 5" descr="szkolne_TGRY140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1412776"/>
            <a:ext cx="4122174" cy="2093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2757" name="Text Box 5"/>
          <p:cNvSpPr txBox="1">
            <a:spLocks noChangeArrowheads="1"/>
          </p:cNvSpPr>
          <p:nvPr/>
        </p:nvSpPr>
        <p:spPr bwMode="auto">
          <a:xfrm>
            <a:off x="72261" y="1924587"/>
            <a:ext cx="804585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2400" b="1" dirty="0" smtClean="0">
                <a:solidFill>
                  <a:srgbClr val="E97A1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SCHOOL TYPES:</a:t>
            </a:r>
          </a:p>
          <a:p>
            <a:pPr>
              <a:defRPr/>
            </a:pPr>
            <a:endParaRPr lang="pl-PL" sz="2400" b="1" dirty="0">
              <a:solidFill>
                <a:srgbClr val="E97A1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r>
              <a:rPr lang="pl-PL" sz="2400" b="1" dirty="0" smtClean="0">
                <a:solidFill>
                  <a:srgbClr val="E97A1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SECONDARY SCHOOL</a:t>
            </a:r>
            <a:endParaRPr lang="pl-PL" sz="2400" b="1" dirty="0">
              <a:solidFill>
                <a:srgbClr val="E97A1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endParaRPr lang="pl-PL" sz="2400" b="1" dirty="0">
              <a:solidFill>
                <a:srgbClr val="E97A1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endParaRPr lang="pl-PL" sz="2400" b="1" dirty="0">
              <a:solidFill>
                <a:srgbClr val="E97A1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endParaRPr lang="pl-PL" sz="2400" b="1" dirty="0">
              <a:solidFill>
                <a:srgbClr val="E97A1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r>
              <a:rPr lang="pl-PL" sz="2400" b="1" dirty="0" smtClean="0">
                <a:solidFill>
                  <a:srgbClr val="E97A1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IT LASTS 5 YEARS AND IN THE END THE STUDENTS HAVE 2 PROFESSIONAL EXAMS:</a:t>
            </a:r>
            <a:endParaRPr lang="pl-PL" sz="2400" b="1" dirty="0">
              <a:solidFill>
                <a:srgbClr val="E97A1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defRPr/>
            </a:pPr>
            <a:r>
              <a:rPr lang="pl-PL" sz="2400" b="1" dirty="0" smtClean="0">
                <a:solidFill>
                  <a:srgbClr val="E97A1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– THE FIRST ONE – AFTER THE 3RD FORM OR AFTER THE  1ST TERM THE 4TH FORM</a:t>
            </a:r>
          </a:p>
          <a:p>
            <a:pPr>
              <a:defRPr/>
            </a:pPr>
            <a:r>
              <a:rPr lang="pl-PL" sz="2400" b="1" dirty="0" smtClean="0">
                <a:solidFill>
                  <a:srgbClr val="E97A1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– THE SECOND ONE – AFTER THE  4TH  FORM  </a:t>
            </a:r>
          </a:p>
          <a:p>
            <a:pPr>
              <a:defRPr/>
            </a:pPr>
            <a:r>
              <a:rPr lang="pl-PL" sz="2400" b="1" dirty="0" smtClean="0">
                <a:solidFill>
                  <a:srgbClr val="E97A1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- THE FINAL EXAM– AFTER THE 5TH FORM</a:t>
            </a:r>
            <a:endParaRPr lang="pl-PL" sz="1100" b="1" dirty="0">
              <a:solidFill>
                <a:schemeClr val="accent2">
                  <a:lumMod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6629" name="Text Box 4"/>
          <p:cNvSpPr txBox="1">
            <a:spLocks noChangeArrowheads="1"/>
          </p:cNvSpPr>
          <p:nvPr/>
        </p:nvSpPr>
        <p:spPr bwMode="auto">
          <a:xfrm>
            <a:off x="111125" y="6400800"/>
            <a:ext cx="8778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l-PL" sz="2400" dirty="0" err="1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www.zsp.ornontowice.pl</a:t>
            </a:r>
            <a:r>
              <a:rPr lang="pl-PL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   </a:t>
            </a:r>
            <a:r>
              <a:rPr lang="pl-PL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www.facebook.com</a:t>
            </a:r>
            <a:r>
              <a:rPr lang="pl-PL" sz="2400" dirty="0">
                <a:latin typeface="Segoe UI" panose="020B0502040204020203" pitchFamily="34" charset="0"/>
                <a:cs typeface="Segoe UI" panose="020B0502040204020203" pitchFamily="34" charset="0"/>
              </a:rPr>
              <a:t>/</a:t>
            </a:r>
            <a:r>
              <a:rPr lang="pl-PL" sz="2400" dirty="0" err="1">
                <a:latin typeface="Segoe UI" panose="020B0502040204020203" pitchFamily="34" charset="0"/>
                <a:cs typeface="Segoe UI" panose="020B0502040204020203" pitchFamily="34" charset="0"/>
              </a:rPr>
              <a:t>ornontowice.zsp</a:t>
            </a:r>
            <a:endParaRPr lang="pl-PL" sz="2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8C784549-4E37-6749-91A5-D84B5DC0EE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288" y="0"/>
            <a:ext cx="8507412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Zespół Szkół </a:t>
            </a:r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Ponadpodstawowych </a:t>
            </a: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in ORNONTOWICE</a:t>
            </a:r>
          </a:p>
        </p:txBody>
      </p:sp>
    </p:spTree>
    <p:extLst>
      <p:ext uri="{BB962C8B-B14F-4D97-AF65-F5344CB8AC3E}">
        <p14:creationId xmlns:p14="http://schemas.microsoft.com/office/powerpoint/2010/main" val="4184299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0">
        <p15:prstTrans prst="pageCurlDouble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2027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20275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2027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2027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2027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20275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2027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20275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2027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3000" fill="hold"/>
                                        <p:tgtEl>
                                          <p:spTgt spid="20275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75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3000" fill="hold"/>
                                        <p:tgtEl>
                                          <p:spTgt spid="20275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3000" fill="hold"/>
                                        <p:tgtEl>
                                          <p:spTgt spid="20275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95288" y="0"/>
            <a:ext cx="8507412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Zespół Szkół </a:t>
            </a:r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Ponadpodstawowych </a:t>
            </a: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ORNONTOWICE</a:t>
            </a:r>
          </a:p>
        </p:txBody>
      </p:sp>
      <p:sp>
        <p:nvSpPr>
          <p:cNvPr id="43013" name="Text Box 4"/>
          <p:cNvSpPr txBox="1">
            <a:spLocks noChangeArrowheads="1"/>
          </p:cNvSpPr>
          <p:nvPr/>
        </p:nvSpPr>
        <p:spPr bwMode="auto">
          <a:xfrm>
            <a:off x="111125" y="6400800"/>
            <a:ext cx="8778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l-PL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www.zsp.ornontowice.pl     </a:t>
            </a:r>
            <a:r>
              <a:rPr lang="pl-PL" sz="2400" dirty="0">
                <a:latin typeface="Segoe UI" panose="020B0502040204020203" pitchFamily="34" charset="0"/>
                <a:cs typeface="Segoe UI" panose="020B0502040204020203" pitchFamily="34" charset="0"/>
              </a:rPr>
              <a:t>www.facebook.com/ornontowice.zsp</a:t>
            </a:r>
          </a:p>
        </p:txBody>
      </p:sp>
      <p:sp>
        <p:nvSpPr>
          <p:cNvPr id="17" name="Prostokąt 16"/>
          <p:cNvSpPr/>
          <p:nvPr/>
        </p:nvSpPr>
        <p:spPr>
          <a:xfrm>
            <a:off x="4716016" y="2564904"/>
            <a:ext cx="38884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dirty="0" smtClean="0">
                <a:solidFill>
                  <a:schemeClr val="accent6">
                    <a:lumMod val="75000"/>
                  </a:schemeClr>
                </a:solidFill>
                <a:latin typeface="Franklin Gothic Medium" pitchFamily="34" charset="0"/>
                <a:cs typeface="Segoe UI" panose="020B0502040204020203" pitchFamily="34" charset="0"/>
              </a:rPr>
              <a:t>SCHOOLPARTNER</a:t>
            </a:r>
            <a:r>
              <a:rPr lang="pl-PL" sz="2800" b="1" dirty="0">
                <a:solidFill>
                  <a:schemeClr val="accent6">
                    <a:lumMod val="75000"/>
                  </a:schemeClr>
                </a:solidFill>
                <a:latin typeface="Franklin Gothic Medium" pitchFamily="34" charset="0"/>
                <a:cs typeface="Segoe UI" panose="020B0502040204020203" pitchFamily="34" charset="0"/>
              </a:rPr>
              <a:t>:</a:t>
            </a:r>
            <a:endParaRPr lang="pl-PL" sz="2800" b="1" dirty="0">
              <a:solidFill>
                <a:schemeClr val="accent6">
                  <a:lumMod val="7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-1846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31" y="2924944"/>
            <a:ext cx="4203358" cy="261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279" y="3224434"/>
            <a:ext cx="4539905" cy="1945673"/>
          </a:xfrm>
          <a:prstGeom prst="rect">
            <a:avLst/>
          </a:prstGeom>
        </p:spPr>
      </p:pic>
      <p:pic>
        <p:nvPicPr>
          <p:cNvPr id="15" name="Obraz 14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5013176"/>
            <a:ext cx="2664296" cy="1220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 Box 23">
            <a:extLst>
              <a:ext uri="{FF2B5EF4-FFF2-40B4-BE49-F238E27FC236}">
                <a16:creationId xmlns:a16="http://schemas.microsoft.com/office/drawing/2014/main" id="{81C571F3-C11F-E74F-AFF9-569D28D940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731" y="1094383"/>
            <a:ext cx="775296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sz="4000" b="1" dirty="0" smtClean="0">
                <a:solidFill>
                  <a:srgbClr val="E97A15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SECONDARY SCHOOL</a:t>
            </a:r>
            <a:endParaRPr lang="pl-PL" sz="4000" b="1" dirty="0">
              <a:solidFill>
                <a:srgbClr val="E97A15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>
              <a:buFontTx/>
              <a:buChar char="•"/>
              <a:defRPr/>
            </a:pPr>
            <a:r>
              <a:rPr lang="pl-PL" sz="48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pl-PL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AUTOMATIC</a:t>
            </a:r>
            <a:endParaRPr lang="pl-PL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4779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87" name="Text Box 23"/>
          <p:cNvSpPr txBox="1">
            <a:spLocks noChangeArrowheads="1"/>
          </p:cNvSpPr>
          <p:nvPr/>
        </p:nvSpPr>
        <p:spPr bwMode="auto">
          <a:xfrm>
            <a:off x="111125" y="1122380"/>
            <a:ext cx="6317692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SECONDARY SCHOOL </a:t>
            </a:r>
          </a:p>
          <a:p>
            <a:pPr>
              <a:defRPr/>
            </a:pPr>
            <a:r>
              <a:rPr lang="pl-PL" sz="4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    HORSE BREEDER</a:t>
            </a:r>
            <a:endParaRPr lang="pl-PL" sz="4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95288" y="0"/>
            <a:ext cx="8507412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Zespół Szkół </a:t>
            </a:r>
            <a:r>
              <a:rPr lang="pl-PL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Ponadpodstawowych </a:t>
            </a:r>
            <a:r>
              <a:rPr lang="pl-PL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rPr>
              <a:t>ORNONTOWICE</a:t>
            </a:r>
          </a:p>
        </p:txBody>
      </p:sp>
      <p:sp>
        <p:nvSpPr>
          <p:cNvPr id="33797" name="Text Box 4"/>
          <p:cNvSpPr txBox="1">
            <a:spLocks noChangeArrowheads="1"/>
          </p:cNvSpPr>
          <p:nvPr/>
        </p:nvSpPr>
        <p:spPr bwMode="auto">
          <a:xfrm>
            <a:off x="111125" y="6400800"/>
            <a:ext cx="87788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l-PL" sz="24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www.zsp.ornontowice.pl     </a:t>
            </a:r>
            <a:r>
              <a:rPr lang="pl-PL" sz="2400" dirty="0">
                <a:latin typeface="Segoe UI" panose="020B0502040204020203" pitchFamily="34" charset="0"/>
                <a:cs typeface="Segoe UI" panose="020B0502040204020203" pitchFamily="34" charset="0"/>
              </a:rPr>
              <a:t>www.facebook.com/ornontowice.zsp</a:t>
            </a:r>
          </a:p>
        </p:txBody>
      </p:sp>
      <p:pic>
        <p:nvPicPr>
          <p:cNvPr id="33799" name="Obraz 12" descr="szkolne_TGRY110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588" y="2667799"/>
            <a:ext cx="3816424" cy="2545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az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51845" y="3068961"/>
            <a:ext cx="4198697" cy="2790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65270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ageCurlDouble"/>
      </p:transition>
    </mc:Choice>
    <mc:Fallback xmlns="">
      <p:transition spd="slow" advClick="0" advTm="4000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ykusz">
  <a:themeElements>
    <a:clrScheme name="Wykusz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Wykusz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ykusz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Wykusz">
    <a:dk1>
      <a:sysClr val="windowText" lastClr="000000"/>
    </a:dk1>
    <a:lt1>
      <a:sysClr val="window" lastClr="FFFFFF"/>
    </a:lt1>
    <a:dk2>
      <a:srgbClr val="575F6D"/>
    </a:dk2>
    <a:lt2>
      <a:srgbClr val="FFF39D"/>
    </a:lt2>
    <a:accent1>
      <a:srgbClr val="FE8637"/>
    </a:accent1>
    <a:accent2>
      <a:srgbClr val="7598D9"/>
    </a:accent2>
    <a:accent3>
      <a:srgbClr val="B32C16"/>
    </a:accent3>
    <a:accent4>
      <a:srgbClr val="F5CD2D"/>
    </a:accent4>
    <a:accent5>
      <a:srgbClr val="AEBAD5"/>
    </a:accent5>
    <a:accent6>
      <a:srgbClr val="777C84"/>
    </a:accent6>
    <a:hlink>
      <a:srgbClr val="D2611C"/>
    </a:hlink>
    <a:folHlink>
      <a:srgbClr val="3B435B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43163</TotalTime>
  <Words>886</Words>
  <Application>Microsoft Office PowerPoint</Application>
  <PresentationFormat>Pokaz na ekranie (4:3)</PresentationFormat>
  <Paragraphs>249</Paragraphs>
  <Slides>47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47</vt:i4>
      </vt:variant>
    </vt:vector>
  </HeadingPairs>
  <TitlesOfParts>
    <vt:vector size="57" baseType="lpstr">
      <vt:lpstr>Arial</vt:lpstr>
      <vt:lpstr>Calibri</vt:lpstr>
      <vt:lpstr>Century Schoolbook</vt:lpstr>
      <vt:lpstr>Franklin Gothic Medium</vt:lpstr>
      <vt:lpstr>Manifest Niski</vt:lpstr>
      <vt:lpstr>Segoe UI</vt:lpstr>
      <vt:lpstr>tahoma</vt:lpstr>
      <vt:lpstr>Wingdings</vt:lpstr>
      <vt:lpstr>Wingdings 2</vt:lpstr>
      <vt:lpstr>Wykusz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>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D</dc:creator>
  <cp:lastModifiedBy>Teresa Stasik-Szyszka</cp:lastModifiedBy>
  <cp:revision>385</cp:revision>
  <dcterms:created xsi:type="dcterms:W3CDTF">2008-02-18T18:40:13Z</dcterms:created>
  <dcterms:modified xsi:type="dcterms:W3CDTF">2022-07-22T08:52:08Z</dcterms:modified>
</cp:coreProperties>
</file>