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D392D-788C-4302-8F32-A06C61025FF4}" type="datetimeFigureOut">
              <a:rPr lang="sk-SK" smtClean="0"/>
              <a:pPr/>
              <a:t>27. 4. 2022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E545F-6B9E-4DBF-BA96-2BE08618C30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200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Šikanovaním rozumieme akékoľvek správanie žiaka alebo žiakov, ktorého zámerom je ublíženie inému žiakovi alebo žiakom, prípadne ich ohrozenie alebo zastrašovanie. Ide o cielené a opakované použitie násilia voči takému žiakovi alebo skupine žiakov, ktorí sa z najrôznejších dôvodov nevedia alebo nemôžu brániť. Šikanovanie sa prejavuje v rôznych podobách, ktoré môžu mať následky na psychickom a fyzickom zdraví.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2343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9644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6742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Pedagogický zamestnanec alebo odborný zamestnanec, ktorému je známy prípad šikanovania a neprijme žiadne opatrenie, môže byť stíhaný najmä za trestný čin: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neprekazenia trestného činu,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neoznámenia trestného činu alebo,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ublíženia na zdraví.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7609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Zamestnanec, ktorý zistí šikanovanie, 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informuje o tejto skutočnosti triedneho učiteľa agresora a obete 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(predtým si zistí meno a priezvisko žiakov a triedu, ktorú navštevujú), výchovného poradcu a člena vedenia školy.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5611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Triedni učitelia si na vyšetrenie prizvú daných žiakov, zamestnanca školy, ktorý skutočnosť oznámil a výchovného poradcu (pri zachovaní dôvernosti).O danom vyšetrení 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spíšu zápis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 zápise popíšu skutočnosť, vyjadrenia agresora a obete /nikdy nekonfrontujeme obeť a agresora spolu/ a navrhnú opatrenia na riešenie.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Triedni učitelia agresora a obete v spolupráci s výchovným poradcom 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pozvú na pohovor rodičov, resp. zákonných zástupcov týchto žiakov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Aj o tomto stretnutí spíšu zápis (pri zachovaní dôvernosti). K pohovoru prizvú aj člena vedenia školy.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6935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2229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prípade, že tento negatívny jav zistí žiak školy, je povinný okamžite o tejto skutočnosti informovať svojho triedneho učiteľa, výchovného poradcu , v ich neprítomnosti člena vedenia školy.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7900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Riaditeľ školy alebo ním poverená osoba pri zisťovaní a preverovaní šikanovania najmä: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zabezpečí bezodkladnú pomoc obetiam a ochranu obetí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zabezpečí dozor v triede, kde sa preveruje šikanovanie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vykonáva opatrenia na zabránenie možnej krivej výpovede agresora jeho izoláciou počas preverovania šikanovania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preveruje šikanovanie bezodkladne v čase, keď agresor nie je ešte dohodnutý na spoločnej výpovedi s obeťou, svedkami alebo inými osobami, ktoré na šikanovanie upozornili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6658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zabezpečí, aby obeť nebola konfrontovaná s agresorom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zabezpečí zistenie vhodných svedkov a uskutočnenie individuálnych rozhovorov alebo konfrontačných rozhovorov so svedkami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uchováva dôkazy pri podozrení na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kyberšikanovanie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spolupráci s koordinátorom informatizácie alebo externým expertom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9697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kontaktuje vo vzťahu k obeti, agresorovi a svedkovi šikanovania: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zákonných zástupcov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osoby, ktoré sa osobne starajú o dieťa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zariadenie, v ktorom je žiak umiestnený na základe rozhodnutia súdu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zariadenie sociálnoprávnej ochrany detí a sociálnej kurately, v ktorom je žiak umiestnený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250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8742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kontaktuje miestne príslušné centrum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zabezpečí použitie anonymnej dotazníkovej metódy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vedie písomné záznamy o riešení jednotlivých prípadov šikanovania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zabezpečí pri rozhovoroch prítomnosť najmenej dvoch pedagogických zamestnancov alebo odborných zamestnancov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ohlasuje príslušným útvarom Policajného zboru podozrenie na spáchanie priestupku alebo trestného činu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7727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okamžitá pomoc obeti,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dohoda riaditeľa školy s výchovným poradcom, triednymi učiteľmi a s ostatnými pedagogickými zamestnancami školy na postupe vyšetrovania,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vlastné vyšetrenie,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zabránenie možnej krivej výpovede agresorov, ich izolácia bez možnosti dohodnúť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sana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spoločnej výpovedi,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pokračujúca pomoc a podpora obeti,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nahlásenie prípadu polícii - rozhodne riaditeľ školy,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kontaktovanie rodičov alebo zákonných zástupcov žiakov - zabezpečia triedni učitelia,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kontaktovanie špecializovaných inštitúcií.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4330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prípade, že sa vyskytne prípad šikanovania, sa použijú tieto opatrenia:</a:t>
            </a:r>
          </a:p>
          <a:p>
            <a:pPr lvl="0"/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Opatrenia pre obete: 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odporučiť rodičom žiakov vyhľadať odbornú starostlivosť (hlavne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CPPPaP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zorganizovať skupinový intervenčný program riaditeľa školy v spolupráci s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CPPPaP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informovanie a poradenstvo pre rodičov žiakov.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6583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Opatrenia voči agresorov: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odporučiť rodičom agresorov vyhľadať odbornú pomoc,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výchovné opatrenia: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pokarhanie triednym učiteľom,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pokarhanie riaditeľom školy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preloženie žiaka do inej triedy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zníženie známky zo správania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podmienečné vylúčenie žiaka zo školy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vylúčenie žiaka zo školy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3384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Opatrenia v mimoriadnych prípadoch: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odporučiť rodičom umiestniť žiaka na dobrovoľný diagnostický pobyt do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liečebno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výchovného sanatória,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oznámiť príslušnému Úradu práce, sociálnych vecí a rodiny - sociálno-právna ochrana detí za účelom využitia nutných výchovných opatrení v prospech maloletého v zmysle zákona č. 195/1998 Z. z. o sociálnej pomoci, v znení neskorších predpisov,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oznámiť príslušnému útvaru Policajného zboru SR, ak došlo k závažnejšiemu  prípadu šikanovania, pri ktorom je podozrenie, 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 bol spáchaný trestný čin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alebo čin inak trestný 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(u maloletých).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0775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rámci účinnej prevencie šikanovania je dôležité: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zabezpečiť spoluprácu rodičov, žiakov a zamestnancov školy,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dôsledne vykonávať dozor zo strany pedagogických zamestnancov počas prestávok a v        „ kritických zónach školy“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informovanosť všetkých zainteresovaných ( pedagogických zamestnancov, rodičov, žiakov)  o postupe pri odhalení agresívneho správania sa žiakov,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spolupracovať s odborníkmi CPPPP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zabezpečiť vzdelávanie pedagogických zamestnancov v oblasti prevencie šikanovania a agresívneho správania.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0108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Konkrétne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vedenie školy – dohliada na realizáciu celoškolskej stratégie proti šikanovaniu,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výchovná poradkyňa a sociálna pedagogička – koordinujú preventívne pôsobenie, evidujú agresorov a obete, spolupracujú s triednymi učiteľmi a CPPPP,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sociálna pedagogička – uskutočňuje preventívne programy v rámci šikanovania, rôznych typov závislostí, asertívneho správania atď. 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špeciálna pedagogička – pomáha zmierňovať možné príčiny agresie , sprostredkúva kontakty s poradenskými inštitúciami,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637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6358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 podozrení na šikanovanie žiaka sú koordinátor prevencie drogových závislostí a sociálno-patologických javov, sociálna pedagogička a výchovný poradca, 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 hlavne triedni učitelia povinní upozorniť rodičov žiakov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aby si všímali možné príznaky šikanovania,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súčasne im ponúknuť pomoc.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4694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Táto povinnosť platí tak pre rodinu obete ako aj pre rodinu agresora.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 pohovore s rodičmi sú učitelia povinní dbať na taktný prístup a najmä zachovanie dôvernosti informácií.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Spoluprácu pri danej problematike so špecializovanými inštitúciami za školu zabezpečuje výchovný poradca a koordinátor prevencie drogových závislostí a sociálno-patologických javov.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666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Priama podoba: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fyzické útoky,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urážlivé prezývky,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nadávky,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posmech,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tvrdé príkazy agresora vykonať určitú vec proti vôle obete,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odcudzenie veci atď.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kyberšikanovanie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Nepriama podoba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prehliadanie a ignorovanie obete.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2546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 podozrení, že šikanovanie naplnilo skutkovú podstatu priestupku alebo trestného činu, je riaditeľ školy povinný oznámiť túto skutočnosť príslušnému útvaru PZ SR.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Riaditeľ školy je povinný bez zbytočného odkladu oznámiť orgánu sociálno-právnej ochrany skutočnosti, ktoré ohrozujú žiaka, alebo že žiak spáchal trestný čin, prípadne opakovane páchal priestupky.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4889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Základným preventívnym opatrením základnej školy je princíp:</a:t>
            </a:r>
          </a:p>
          <a:p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„Sme škola, kde sa šikanovanie netoleruje v žiadnych podobách!“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Úlohou vedenia školy, všetkých pedagogických a nepedagogických zamestnancov školy 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vytvoriť pozitívnu klímu v škole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aby sa predchádzalo prejavom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antisociálneho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správania jednotlivcov alebo skupín žiakov.</a:t>
            </a:r>
          </a:p>
          <a:p>
            <a:pPr lvl="0"/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Táto smernica je prílohou  vnútorného poriadku školy.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touto smernicou sú povinní oboznámiť žiakov školy všetci triedni učitelia a túto skutočnosť zapísať do preberaného učiva v časti 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„triednická hodina“.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touto smernicou boli oboznámení všetci pedagogickí zamestnanci školy na zasadnutí pedagogickej rady konanom dňa 15.02.2022, čo potvrdili svojím podpisom na prezenčnej listine.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touto smernicou oboznámia triedny učitelia rodičov, resp. zákonných zástupcov žiaka na rodičovských združeniach jednotlivých tried.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Táto smernica bude zverejnená na informačnej tabuli školy (pre žiakov), v zborovni školy (pre pedagogických a nepedagogických zamestnancov školy a triednych učiteľov) ako aj na internetovej stránke školy.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Smernica nadobúda účinnosť dňom 15.02.2022 a platí na dobu neurčitú.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4030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1200" dirty="0" smtClean="0"/>
              <a:t>S touto smernicou sú povinní oboznámiť žiakov školy všetci triedni učitelia a túto skutočnosť zapísať do preberaného učiva v časti </a:t>
            </a:r>
            <a:r>
              <a:rPr lang="sk-SK" sz="1200" b="1" dirty="0" smtClean="0"/>
              <a:t>„triednická hodina“.</a:t>
            </a:r>
            <a:endParaRPr lang="sk-SK" sz="12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1200" dirty="0" smtClean="0"/>
              <a:t>S touto smernicou boli oboznámení všetci pedagogickí zamestnanci školy na zasadnutí pedagogickej rady konanom dňa 15.02.2022, čo potvrdili svojím podpisom na prezenčnej listine.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1200" dirty="0" smtClean="0"/>
              <a:t>S touto smernicou oboznámia triedny učitelia rodičov, resp. zákonných zástupcov žiaka na rodičovských združeniach jednotlivých tried.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1200" dirty="0" smtClean="0"/>
              <a:t>Táto smernica bude zverejnená na informačnej tabuli školy (pre žiakov), v zborovni školy (pre pedagogických a nepedagogických zamestnancov školy a triednych učiteľov) ako aj na internetovej stránke školy.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1200" dirty="0" smtClean="0"/>
              <a:t> Smernica nadobúda účinnosť dňom 15.02.2022 a platí na dobu neurčitú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1361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PRÍLOHY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35338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Sociálny pedagóg</a:t>
            </a:r>
          </a:p>
          <a:p>
            <a:r>
              <a:rPr lang="sk-SK" dirty="0" smtClean="0"/>
              <a:t>Mgr.</a:t>
            </a:r>
            <a:r>
              <a:rPr lang="sk-SK" baseline="0" dirty="0" smtClean="0"/>
              <a:t> Martina </a:t>
            </a:r>
            <a:r>
              <a:rPr lang="sk-SK" baseline="0" dirty="0" err="1" smtClean="0"/>
              <a:t>Olexová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40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7855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Kyberšikanovanie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charakteristika: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priama forma šikanovania, pri ktorej ide o zneužitie informačno-komunikačných technológií (najmä telefónu, tabletu, internetu a sociálnych sietí) na úmyselné ohrozenie, ublíženie alebo zastrašovanie, pričom sa často vyskytuje v spojení s inými formami šikanovania.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3285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9673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1200" dirty="0" smtClean="0"/>
              <a:t> </a:t>
            </a:r>
            <a:r>
              <a:rPr lang="sk-SK" sz="1200" b="1" dirty="0" smtClean="0"/>
              <a:t>útoky sa šíria prostredníctvom internetu podstatne rýchlejšie </a:t>
            </a:r>
            <a:r>
              <a:rPr lang="sk-SK" sz="1200" dirty="0" smtClean="0"/>
              <a:t>ako inými spôsobmi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1200" dirty="0" smtClean="0"/>
              <a:t> </a:t>
            </a:r>
            <a:r>
              <a:rPr lang="sk-SK" sz="1200" b="1" dirty="0" smtClean="0"/>
              <a:t>útoky sú prístupné veľkému množstvu osôb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1200" dirty="0" smtClean="0"/>
              <a:t> agresor je schopný uskutočniť útok z rôznych miest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1200" dirty="0" smtClean="0"/>
              <a:t> </a:t>
            </a:r>
            <a:r>
              <a:rPr lang="sk-SK" sz="1200" b="1" dirty="0" smtClean="0"/>
              <a:t>útoky môžu mať dlhšie trvanie v čase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1200" dirty="0" smtClean="0"/>
              <a:t> </a:t>
            </a:r>
            <a:r>
              <a:rPr lang="sk-SK" sz="1200" b="1" dirty="0" smtClean="0"/>
              <a:t>obeť nemusí o napadnutí dlhšiu dobu vedieť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1200" b="1" dirty="0" smtClean="0"/>
              <a:t> obeť nemusí byť schopná identifikovať agresora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1200" dirty="0" smtClean="0"/>
              <a:t> </a:t>
            </a:r>
            <a:r>
              <a:rPr lang="sk-SK" sz="1200" b="1" dirty="0" smtClean="0"/>
              <a:t>zverejnené informácie</a:t>
            </a:r>
            <a:r>
              <a:rPr lang="sk-SK" sz="1200" dirty="0" smtClean="0"/>
              <a:t>, fotografie a audiozáznamy a videozáznamy </a:t>
            </a:r>
            <a:r>
              <a:rPr lang="sk-SK" sz="1200" b="1" dirty="0" smtClean="0"/>
              <a:t>môže byť náročné odstrániť z internetu.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3791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Prejavy šikanovania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zhoršenie vzťahov v triednom kolektíve,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vtieravé správanie agresora,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utiahnuté správanie obete,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obeť čaká na odchod spolužiakov zo školy,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obeť sa zdržiava počas prestávok v blízkosti učiteľa,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zhoršenie správania obete,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zvýšená chorobnosť obete,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obeť máva „náhodné “ zranenia ,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obeť máva často poškodené veci v osobnom vlastníctve a školské pomôcky. 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3797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sk-S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463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Škola zodpovedá aj za škodu, ktorú v čase vyučovania, resp. v dobe vykonávania tzv. prechodného dohľadu spôsobí žiak, pokiaľ ten, kto je povinný vykonávať dohľad nepreukáže, že náležitý dohľad nezanedbal (§ 422 Občianskeho zákonníka).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Šikanovanie, resp. jeho náznaky, 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nesmie 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byť zamestnancami školy 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žiadnej miere akceptované. 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Pedagogický a odborný zamestnanec musí šikanovanie medzi žiakmi 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 meškania riešiť 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každej jeho obeti poskytnúť okamžitú pomoc. Je povinný ihneď túto skutočnosť oznámiť triednemu učiteľovi agresora a obete, výchovnému poradcovi, prípadne vedeniu školy.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E545F-6B9E-4DBF-BA96-2BE08618C309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213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27. 4. 2022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381000" y="0"/>
            <a:ext cx="838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k-SK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Základná škola SNP 1, 066 01 Humenné</a:t>
            </a:r>
            <a:endParaRPr lang="sk-SK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981200" y="1524000"/>
            <a:ext cx="51092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Vnútorná smernica č. 1 /2022</a:t>
            </a:r>
            <a:endParaRPr lang="sk-SK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28601" y="2895600"/>
            <a:ext cx="8915399" cy="301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sk-SK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Smernica k prevencii a riešeniu šikanovania </a:t>
            </a:r>
          </a:p>
          <a:p>
            <a:pPr algn="just"/>
            <a:r>
              <a:rPr lang="sk-SK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žiakov v školskom prostredí</a:t>
            </a:r>
          </a:p>
          <a:p>
            <a:pPr algn="just"/>
            <a:endParaRPr lang="sk-SK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           </a:t>
            </a:r>
            <a:r>
              <a:rPr lang="sk-SK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 súlade so Smernicou č.36/2018 </a:t>
            </a:r>
          </a:p>
          <a:p>
            <a:pPr algn="just"/>
            <a:r>
              <a:rPr lang="sk-SK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                    k prevencii a riešeniu šikanovania </a:t>
            </a:r>
          </a:p>
          <a:p>
            <a:pPr algn="just"/>
            <a:r>
              <a:rPr lang="sk-SK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detí a žiakov v školách a školských zariadeniach.</a:t>
            </a:r>
            <a:endParaRPr lang="sk-SK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0" name="Picture 2" descr="Info stock photo"/>
          <p:cNvPicPr>
            <a:picLocks noChangeAspect="1" noChangeArrowheads="1"/>
          </p:cNvPicPr>
          <p:nvPr/>
        </p:nvPicPr>
        <p:blipFill>
          <a:blip r:embed="rId2"/>
          <a:srcRect l="13223" t="7843" r="15702" b="11111"/>
          <a:stretch>
            <a:fillRect/>
          </a:stretch>
        </p:blipFill>
        <p:spPr bwMode="auto">
          <a:xfrm>
            <a:off x="228600" y="3657600"/>
            <a:ext cx="1828800" cy="286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sk-SK" dirty="0" smtClean="0"/>
              <a:t>Škola zodpovedá aj za škodu, ktorú v čase vyučovania, resp. v dobe vykonávania tzv. prechodného dohľadu spôsobí žiak, pokiaľ ten, kto je povinný vykonávať dohľad nepreukáže, že náležitý dohľad nezanedbal (§ 422 Občianskeho zákonníka).</a:t>
            </a:r>
          </a:p>
          <a:p>
            <a:pPr lvl="0" algn="just">
              <a:lnSpc>
                <a:spcPct val="150000"/>
              </a:lnSpc>
            </a:pPr>
            <a:endParaRPr lang="sk-SK" dirty="0" smtClean="0"/>
          </a:p>
          <a:p>
            <a:pPr lvl="0" algn="just">
              <a:lnSpc>
                <a:spcPct val="200000"/>
              </a:lnSpc>
            </a:pPr>
            <a:r>
              <a:rPr lang="sk-SK" sz="2000" dirty="0" smtClean="0"/>
              <a:t>Šikanovanie, resp. jeho náznaky, </a:t>
            </a:r>
            <a:r>
              <a:rPr lang="sk-SK" sz="2000" b="1" dirty="0" smtClean="0"/>
              <a:t>nesmie </a:t>
            </a:r>
            <a:r>
              <a:rPr lang="sk-SK" sz="2000" dirty="0" smtClean="0"/>
              <a:t>byť zamestnancami školy </a:t>
            </a:r>
            <a:r>
              <a:rPr lang="sk-SK" sz="2000" b="1" dirty="0" smtClean="0"/>
              <a:t>v žiadnej miere akceptované. </a:t>
            </a:r>
            <a:r>
              <a:rPr lang="sk-SK" sz="2000" dirty="0" smtClean="0"/>
              <a:t>Pedagogický a odborný zamestnanec musí šikanovanie medzi žiakmi </a:t>
            </a:r>
            <a:r>
              <a:rPr lang="sk-SK" sz="2000" b="1" dirty="0" smtClean="0"/>
              <a:t>bez meškania riešiť </a:t>
            </a:r>
            <a:r>
              <a:rPr lang="sk-SK" sz="2000" dirty="0" smtClean="0"/>
              <a:t>a každej jeho obeti poskytnúť okamžitú pomoc. </a:t>
            </a:r>
            <a:r>
              <a:rPr lang="sk-SK" sz="2000" b="1" dirty="0" smtClean="0"/>
              <a:t>Je povinný ihneď túto skutočnosť oznámiť triednemu učiteľovi agresora a obete, výchovnému poradcovi, prípadne vedeniu školy.</a:t>
            </a:r>
          </a:p>
        </p:txBody>
      </p:sp>
      <p:pic>
        <p:nvPicPr>
          <p:cNvPr id="56322" name="Picture 2" descr="Broken business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114800"/>
            <a:ext cx="58293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447800" y="228600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Čl. 5</a:t>
            </a:r>
            <a:endParaRPr lang="sk-SK" sz="2800" dirty="0" smtClean="0">
              <a:solidFill>
                <a:schemeClr val="bg1"/>
              </a:solidFill>
            </a:endParaRPr>
          </a:p>
          <a:p>
            <a:r>
              <a:rPr lang="sk-SK" sz="2800" b="1" dirty="0" smtClean="0">
                <a:solidFill>
                  <a:schemeClr val="bg1"/>
                </a:solidFill>
              </a:rPr>
              <a:t>Priestupková a trestnoprávna zodpovednosť</a:t>
            </a:r>
            <a:endParaRPr lang="sk-SK" sz="2800" dirty="0" smtClean="0">
              <a:solidFill>
                <a:schemeClr val="bg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182880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/>
              <a:t>Šikanovanie</a:t>
            </a:r>
            <a:r>
              <a:rPr lang="sk-SK" sz="2000" dirty="0" smtClean="0"/>
              <a:t> žiakov </a:t>
            </a:r>
            <a:r>
              <a:rPr lang="sk-SK" sz="2000" b="1" dirty="0" smtClean="0"/>
              <a:t>môže</a:t>
            </a:r>
            <a:r>
              <a:rPr lang="sk-SK" sz="2000" dirty="0" smtClean="0"/>
              <a:t> v určitých prípadoch </a:t>
            </a:r>
            <a:r>
              <a:rPr lang="sk-SK" sz="2000" b="1" dirty="0" smtClean="0"/>
              <a:t>napĺňať skutkovú podstatu priestupkov </a:t>
            </a:r>
            <a:r>
              <a:rPr lang="sk-SK" sz="2000" dirty="0" smtClean="0"/>
              <a:t>v zmysle zákona č. 372/1990 Z. z. o priestupkoch v znení neskorších predpisov. Ide predovšetkým o priestupky: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000" dirty="0" smtClean="0"/>
              <a:t>  </a:t>
            </a:r>
            <a:r>
              <a:rPr lang="sk-SK" sz="2000" b="1" dirty="0" smtClean="0"/>
              <a:t>proti občianskemu spolunažívaniu,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000" b="1" dirty="0" smtClean="0"/>
              <a:t>  proti majetku.</a:t>
            </a:r>
          </a:p>
          <a:p>
            <a:pPr lvl="0">
              <a:lnSpc>
                <a:spcPct val="150000"/>
              </a:lnSpc>
            </a:pPr>
            <a:endParaRPr lang="sk-SK" sz="2000" dirty="0" smtClean="0"/>
          </a:p>
          <a:p>
            <a:pPr>
              <a:lnSpc>
                <a:spcPct val="150000"/>
              </a:lnSpc>
            </a:pPr>
            <a:r>
              <a:rPr lang="sk-SK" sz="2000" b="1" dirty="0" smtClean="0"/>
              <a:t>Skutočnosť, že fyzická osoba nie je trestne zodpovedná z dôvodu nízkeho veku nie je prekážkou na podanie žaloby</a:t>
            </a:r>
            <a:r>
              <a:rPr lang="sk-SK" sz="2000" dirty="0" smtClean="0"/>
              <a:t> vo veci náhrady škody, ktorú žiak spôsobil na majetku alebo vo veci náhrady ujmy, ktorú žiak spôsobil na zdraví. </a:t>
            </a:r>
            <a:r>
              <a:rPr lang="sk-SK" sz="2000" b="1" dirty="0" smtClean="0"/>
              <a:t>Zákonný zástupca žiaka a žiak zodpovedajú za škodu spoločne a nerozdielne.</a:t>
            </a:r>
          </a:p>
        </p:txBody>
      </p:sp>
      <p:pic>
        <p:nvPicPr>
          <p:cNvPr id="54274" name="Picture 2" descr="Opinion concept vector art illust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819400"/>
            <a:ext cx="44196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3D people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447800"/>
            <a:ext cx="5829300" cy="437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dĺžnik 1"/>
          <p:cNvSpPr/>
          <p:nvPr/>
        </p:nvSpPr>
        <p:spPr>
          <a:xfrm>
            <a:off x="228600" y="228600"/>
            <a:ext cx="8915400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200" dirty="0" smtClean="0"/>
              <a:t>Žiak, ktorý je agresorom, môže byť trestne stíhaný najmä za trestný čin:</a:t>
            </a:r>
          </a:p>
        </p:txBody>
      </p:sp>
      <p:sp>
        <p:nvSpPr>
          <p:cNvPr id="3" name="Obdĺžnik 2"/>
          <p:cNvSpPr/>
          <p:nvPr/>
        </p:nvSpPr>
        <p:spPr>
          <a:xfrm>
            <a:off x="3810000" y="1143000"/>
            <a:ext cx="1381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000" b="1" dirty="0" smtClean="0"/>
              <a:t>ohovárania</a:t>
            </a:r>
          </a:p>
        </p:txBody>
      </p:sp>
      <p:sp>
        <p:nvSpPr>
          <p:cNvPr id="4" name="Obdĺžnik 3"/>
          <p:cNvSpPr/>
          <p:nvPr/>
        </p:nvSpPr>
        <p:spPr>
          <a:xfrm>
            <a:off x="0" y="2514600"/>
            <a:ext cx="3662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000" b="1" dirty="0" smtClean="0"/>
              <a:t>rozširovania detskej pornografie</a:t>
            </a:r>
            <a:r>
              <a:rPr lang="sk-SK" dirty="0" smtClean="0"/>
              <a:t>,</a:t>
            </a:r>
          </a:p>
        </p:txBody>
      </p:sp>
      <p:sp>
        <p:nvSpPr>
          <p:cNvPr id="5" name="Obdĺžnik 4"/>
          <p:cNvSpPr/>
          <p:nvPr/>
        </p:nvSpPr>
        <p:spPr>
          <a:xfrm>
            <a:off x="6029750" y="1828800"/>
            <a:ext cx="3114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000" b="1" dirty="0" smtClean="0"/>
              <a:t>výroby detskej pornografie,</a:t>
            </a:r>
          </a:p>
        </p:txBody>
      </p:sp>
      <p:sp>
        <p:nvSpPr>
          <p:cNvPr id="6" name="Obdĺžnik 5"/>
          <p:cNvSpPr/>
          <p:nvPr/>
        </p:nvSpPr>
        <p:spPr>
          <a:xfrm>
            <a:off x="838200" y="6096000"/>
            <a:ext cx="3624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000" b="1" dirty="0" smtClean="0"/>
              <a:t>nebezpečného prenasledovania,</a:t>
            </a:r>
          </a:p>
        </p:txBody>
      </p:sp>
      <p:sp>
        <p:nvSpPr>
          <p:cNvPr id="7" name="Obdĺžnik 6"/>
          <p:cNvSpPr/>
          <p:nvPr/>
        </p:nvSpPr>
        <p:spPr>
          <a:xfrm>
            <a:off x="5846238" y="3581400"/>
            <a:ext cx="3297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000" b="1" dirty="0" smtClean="0"/>
              <a:t>nebezpečného vyhrážania sa,</a:t>
            </a:r>
          </a:p>
        </p:txBody>
      </p:sp>
      <p:sp>
        <p:nvSpPr>
          <p:cNvPr id="8" name="Obdĺžnik 7"/>
          <p:cNvSpPr/>
          <p:nvPr/>
        </p:nvSpPr>
        <p:spPr>
          <a:xfrm>
            <a:off x="0" y="4495800"/>
            <a:ext cx="3038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000" b="1" dirty="0" smtClean="0"/>
              <a:t>poškodzovania cudzej veci,</a:t>
            </a:r>
          </a:p>
        </p:txBody>
      </p:sp>
      <p:sp>
        <p:nvSpPr>
          <p:cNvPr id="9" name="Obdĺžnik 8"/>
          <p:cNvSpPr/>
          <p:nvPr/>
        </p:nvSpPr>
        <p:spPr>
          <a:xfrm>
            <a:off x="0" y="3581400"/>
            <a:ext cx="4079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000" b="1" dirty="0" smtClean="0"/>
              <a:t>neoprávneného užívania cudzej veci,</a:t>
            </a:r>
          </a:p>
        </p:txBody>
      </p:sp>
      <p:sp>
        <p:nvSpPr>
          <p:cNvPr id="10" name="Obdĺžnik 9"/>
          <p:cNvSpPr/>
          <p:nvPr/>
        </p:nvSpPr>
        <p:spPr>
          <a:xfrm>
            <a:off x="1752600" y="1143000"/>
            <a:ext cx="1079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000" b="1" dirty="0" smtClean="0"/>
              <a:t>krádeže,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6375998" y="2590800"/>
            <a:ext cx="2768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000" b="1" dirty="0" smtClean="0"/>
              <a:t>sexuálneho zneužívania,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4800600" y="6096000"/>
            <a:ext cx="3441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000" b="1" dirty="0" smtClean="0"/>
              <a:t>porušovania domovej slobody,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6206786" y="5334000"/>
            <a:ext cx="2937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000" b="1" dirty="0" smtClean="0"/>
              <a:t>nátlaku, hrubého nátlaku,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457200" y="1828800"/>
            <a:ext cx="1362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000" b="1" dirty="0" smtClean="0"/>
              <a:t>vydierania,</a:t>
            </a:r>
          </a:p>
        </p:txBody>
      </p:sp>
      <p:sp>
        <p:nvSpPr>
          <p:cNvPr id="15" name="Obdĺžnik 14"/>
          <p:cNvSpPr/>
          <p:nvPr/>
        </p:nvSpPr>
        <p:spPr>
          <a:xfrm>
            <a:off x="6553200" y="1143000"/>
            <a:ext cx="943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000" b="1" dirty="0" smtClean="0"/>
              <a:t>lúpeže,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0" y="5334000"/>
            <a:ext cx="3604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000" b="1" dirty="0" smtClean="0"/>
              <a:t>obmedzovania osobnej slobody</a:t>
            </a:r>
            <a:r>
              <a:rPr lang="sk-SK" dirty="0" smtClean="0"/>
              <a:t>,</a:t>
            </a:r>
          </a:p>
        </p:txBody>
      </p:sp>
      <p:sp>
        <p:nvSpPr>
          <p:cNvPr id="17" name="Obdĺžnik 16"/>
          <p:cNvSpPr/>
          <p:nvPr/>
        </p:nvSpPr>
        <p:spPr>
          <a:xfrm>
            <a:off x="6929483" y="4495800"/>
            <a:ext cx="2214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000" b="1" dirty="0" smtClean="0"/>
              <a:t>ublíženia na zdraví,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04800" y="6096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k-SK" sz="2000" b="1" dirty="0" smtClean="0"/>
              <a:t>Pedagogický zamestnanec alebo odborný zamestnanec, ktorému je známy prípad šikanovania a neprijme žiadne opatrenie, môže byť stíhaný najmä za trestný čin:</a:t>
            </a:r>
          </a:p>
          <a:p>
            <a:pPr>
              <a:lnSpc>
                <a:spcPct val="150000"/>
              </a:lnSpc>
            </a:pPr>
            <a:endParaRPr lang="sk-SK" sz="2000" b="1" dirty="0" smtClean="0"/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neprekazenia trestného činu,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neoznámenia trestného činu alebo,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ublíženia na zdraví.</a:t>
            </a:r>
          </a:p>
        </p:txBody>
      </p:sp>
      <p:pic>
        <p:nvPicPr>
          <p:cNvPr id="50178" name="Picture 2" descr="3D business man with red negative symbol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09799"/>
            <a:ext cx="4648200" cy="4648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752600" y="0"/>
            <a:ext cx="586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Čl. 6</a:t>
            </a:r>
            <a:endParaRPr lang="sk-SK" sz="2800" dirty="0" smtClean="0">
              <a:solidFill>
                <a:schemeClr val="bg1"/>
              </a:solidFill>
            </a:endParaRPr>
          </a:p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Postup v prípade zistenia šikanovania</a:t>
            </a:r>
            <a:endParaRPr lang="sk-SK" sz="2800" dirty="0" smtClean="0">
              <a:solidFill>
                <a:schemeClr val="bg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1524000"/>
            <a:ext cx="8991600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k-SK" sz="2000" b="1" dirty="0" smtClean="0"/>
              <a:t>V prípade, že </a:t>
            </a:r>
            <a:r>
              <a:rPr lang="sk-SK" sz="2000" dirty="0" smtClean="0"/>
              <a:t>v priestoroch budovy počas školského vyučovania a na školských akciách </a:t>
            </a:r>
            <a:r>
              <a:rPr lang="sk-SK" sz="2000" b="1" dirty="0" smtClean="0"/>
              <a:t>sa zistí prípad šikanovania, je každý pedagogický i nepedagogický zamestnanec povinný postupovať:</a:t>
            </a:r>
          </a:p>
        </p:txBody>
      </p:sp>
      <p:sp>
        <p:nvSpPr>
          <p:cNvPr id="4" name="Obdĺžnik 3"/>
          <p:cNvSpPr/>
          <p:nvPr/>
        </p:nvSpPr>
        <p:spPr>
          <a:xfrm>
            <a:off x="0" y="5005185"/>
            <a:ext cx="9144000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 Zamestnanec, ktorý zistí šikanovanie, </a:t>
            </a:r>
            <a:r>
              <a:rPr lang="sk-SK" sz="2000" b="1" dirty="0" smtClean="0"/>
              <a:t>informuje o tejto skutočnosti triedneho učiteľa agresora a obete </a:t>
            </a:r>
            <a:r>
              <a:rPr lang="sk-SK" sz="2000" dirty="0" smtClean="0"/>
              <a:t>(predtým si zistí meno a priezvisko žiakov a triedu, ktorú navštevujú), výchovného poradcu a člena vedenia školy.</a:t>
            </a:r>
          </a:p>
        </p:txBody>
      </p:sp>
      <p:pic>
        <p:nvPicPr>
          <p:cNvPr id="48130" name="Picture 2" descr="info stock photo"/>
          <p:cNvPicPr>
            <a:picLocks noChangeAspect="1" noChangeArrowheads="1"/>
          </p:cNvPicPr>
          <p:nvPr/>
        </p:nvPicPr>
        <p:blipFill>
          <a:blip r:embed="rId3"/>
          <a:srcRect l="13072" t="7921" r="8497" b="8911"/>
          <a:stretch>
            <a:fillRect/>
          </a:stretch>
        </p:blipFill>
        <p:spPr bwMode="auto">
          <a:xfrm>
            <a:off x="3886200" y="2590800"/>
            <a:ext cx="5029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new 3D people - puzzle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343400"/>
            <a:ext cx="58293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dĺžnik 1"/>
          <p:cNvSpPr/>
          <p:nvPr/>
        </p:nvSpPr>
        <p:spPr>
          <a:xfrm>
            <a:off x="0" y="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dirty="0" smtClean="0"/>
              <a:t>  </a:t>
            </a:r>
            <a:r>
              <a:rPr lang="sk-SK" sz="2000" b="1" dirty="0" smtClean="0"/>
              <a:t>Triedni učitelia si na vyšetrenie prizvú daných žiakov, zamestnanca školy, ktorý skutočnosť oznámil a výchovného poradcu </a:t>
            </a:r>
            <a:r>
              <a:rPr lang="sk-SK" sz="2000" dirty="0" smtClean="0"/>
              <a:t>(pri zachovaní dôvernosti).O danom vyšetrení </a:t>
            </a:r>
            <a:r>
              <a:rPr lang="sk-SK" sz="2000" b="1" dirty="0" smtClean="0"/>
              <a:t>spíšu zápis</a:t>
            </a:r>
            <a:r>
              <a:rPr lang="sk-SK" sz="2000" dirty="0" smtClean="0"/>
              <a:t>. V zápise popíšu skutočnosť, vyjadrenia agresora a obete /nikdy nekonfrontujeme obeť a agresora spolu/ a navrhnú opatrenia na riešenie.</a:t>
            </a:r>
          </a:p>
          <a:p>
            <a:pPr lvl="0">
              <a:lnSpc>
                <a:spcPct val="200000"/>
              </a:lnSpc>
            </a:pPr>
            <a:endParaRPr lang="sk-SK" sz="1000" dirty="0" smtClean="0"/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   Triedni učitelia agresora a obete v spolupráci s výchovným poradcom </a:t>
            </a:r>
            <a:r>
              <a:rPr lang="sk-SK" sz="2000" b="1" dirty="0" smtClean="0"/>
              <a:t>si pozvú na pohovor rodičov, resp. zákonných zástupcov týchto žiakov</a:t>
            </a:r>
            <a:r>
              <a:rPr lang="sk-SK" sz="2000" dirty="0" smtClean="0"/>
              <a:t>. Aj o tomto stretnutí spíšu zápis (pri zachovaní dôvernosti). K pohovoru prizvú aj člena vedenia školy.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 Po písomnom uzavretí celého prípadu, zvážení návrhov na opatrenia, vyjadrení agresora a obete, rodičov, resp. zákonných zástupcov týchto žiakov </a:t>
            </a:r>
            <a:r>
              <a:rPr lang="sk-SK" sz="2000" b="1" dirty="0" smtClean="0"/>
              <a:t>riaditeľ školy rozhodne o ďalšom postupe </a:t>
            </a:r>
            <a:r>
              <a:rPr lang="sk-SK" sz="2000" dirty="0" smtClean="0"/>
              <a:t>v súlade so školským poriadkom školy, pracovným poriadkom školy, resp. zákonom č. 300/2005 Z. z. - Trestný zákon a zákonom č. 372/1990 Z. z. – Zákon SR o priestupkoch.</a:t>
            </a:r>
          </a:p>
          <a:p>
            <a:pPr lvl="0" algn="just">
              <a:lnSpc>
                <a:spcPct val="200000"/>
              </a:lnSpc>
            </a:pPr>
            <a:endParaRPr lang="sk-SK" sz="2000" dirty="0" smtClean="0"/>
          </a:p>
          <a:p>
            <a:pPr lvl="0" algn="just">
              <a:lnSpc>
                <a:spcPct val="200000"/>
              </a:lnSpc>
            </a:pPr>
            <a:endParaRPr lang="sk-SK" sz="2000" dirty="0" smtClean="0"/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 Nakoľko šikanovanie je závažným negatívnym spoločenským javom, celý prípad vyšetrenia šikanovania sa bude realizovať </a:t>
            </a:r>
            <a:r>
              <a:rPr lang="sk-SK" sz="2000" b="1" dirty="0" smtClean="0"/>
              <a:t>pri zachovaní dôvernosti až do vyriešenia</a:t>
            </a:r>
            <a:r>
              <a:rPr lang="sk-SK" sz="2000" dirty="0" smtClean="0"/>
              <a:t> </a:t>
            </a:r>
            <a:r>
              <a:rPr lang="sk-SK" sz="2000" b="1" dirty="0" smtClean="0"/>
              <a:t>daného prípadu</a:t>
            </a:r>
            <a:r>
              <a:rPr lang="sk-SK" sz="2000" dirty="0" smtClean="0"/>
              <a:t>. Týmto postupom nie je dotknutá informačná povinnosť školy.</a:t>
            </a:r>
          </a:p>
        </p:txBody>
      </p:sp>
      <p:pic>
        <p:nvPicPr>
          <p:cNvPr id="44034" name="Picture 2" descr="3d Man with Question Mark isolated on white background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38400"/>
            <a:ext cx="4114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533400"/>
            <a:ext cx="9144000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sk-SK" sz="2000" b="1" dirty="0" smtClean="0"/>
              <a:t>  V prípade, že tento negatívny jav zistí žiak školy, je povinný okamžite o tejto skutočnosti informovať svojho triedneho učiteľa, výchovného poradcu , v ich neprítomnosti člena vedenia školy.</a:t>
            </a:r>
            <a:endParaRPr lang="sk-SK" sz="2000" dirty="0" smtClean="0"/>
          </a:p>
        </p:txBody>
      </p:sp>
      <p:pic>
        <p:nvPicPr>
          <p:cNvPr id="41986" name="Picture 2" descr="help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971800"/>
            <a:ext cx="5829300" cy="326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usinessman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295400"/>
            <a:ext cx="3429001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dĺžnik 1"/>
          <p:cNvSpPr/>
          <p:nvPr/>
        </p:nvSpPr>
        <p:spPr>
          <a:xfrm>
            <a:off x="2209800" y="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Čl. 7</a:t>
            </a:r>
            <a:endParaRPr lang="sk-SK" sz="2800" dirty="0" smtClean="0">
              <a:solidFill>
                <a:schemeClr val="bg1"/>
              </a:solidFill>
            </a:endParaRPr>
          </a:p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Metódy riešenia šikanovania</a:t>
            </a:r>
            <a:endParaRPr lang="sk-SK" sz="2800" dirty="0" smtClean="0">
              <a:solidFill>
                <a:schemeClr val="bg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1157978"/>
            <a:ext cx="9144000" cy="570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sk-SK" sz="2000" b="1" dirty="0" smtClean="0"/>
              <a:t>Riaditeľ školy alebo ním poverená osoba pri zisťovaní a preverovaní šikanovania najmä:</a:t>
            </a:r>
          </a:p>
          <a:p>
            <a:pPr lvl="0">
              <a:lnSpc>
                <a:spcPct val="150000"/>
              </a:lnSpc>
            </a:pPr>
            <a:endParaRPr lang="sk-SK" sz="2000" b="1" dirty="0" smtClean="0"/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zabezpečí bezodkladnú pomoc obetiam </a:t>
            </a:r>
            <a:r>
              <a:rPr lang="sk-SK" sz="2000" dirty="0" smtClean="0"/>
              <a:t>a ochranu obetí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zabezpečí dozor v triede, </a:t>
            </a:r>
            <a:r>
              <a:rPr lang="sk-SK" sz="2000" dirty="0" smtClean="0"/>
              <a:t>kde sa preveruje šikanovanie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vykonáva opatrenia na zabránenie možnej krivej výpovede </a:t>
            </a:r>
            <a:r>
              <a:rPr lang="sk-SK" sz="2000" dirty="0" smtClean="0"/>
              <a:t>agresora jeho izoláciou počas preverovania šikanovania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preveruje šikanovanie bezodkladne v čase, keď agresor nie je ešte dohodnutý na spoločnej výpovedi s obeťou, svedkami alebo inými osobami, ktoré na šikanovanie upozornili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22860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zabezpečí, aby obeť nebola konfrontovaná s agresorom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zabezpečí zistenie vhodných svedkov a </a:t>
            </a:r>
            <a:r>
              <a:rPr lang="sk-SK" sz="2000" b="1" dirty="0" smtClean="0"/>
              <a:t>uskutočnenie individuálnych rozhovorov alebo konfrontačných rozhovorov so svedkami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uchováva dôkazy pri podozrení na </a:t>
            </a:r>
            <a:r>
              <a:rPr lang="sk-SK" sz="2000" b="1" dirty="0" err="1" smtClean="0"/>
              <a:t>kyberšikanovanie</a:t>
            </a:r>
            <a:r>
              <a:rPr lang="sk-SK" sz="2000" b="1" dirty="0" smtClean="0"/>
              <a:t> </a:t>
            </a:r>
            <a:r>
              <a:rPr lang="sk-SK" sz="2000" dirty="0" smtClean="0"/>
              <a:t>v spolupráci s koordinátorom informatizácie alebo externým expertom</a:t>
            </a:r>
          </a:p>
        </p:txBody>
      </p:sp>
      <p:pic>
        <p:nvPicPr>
          <p:cNvPr id="37890" name="Picture 2" descr="Changing Teams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505200"/>
            <a:ext cx="58293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219200" y="304800"/>
            <a:ext cx="647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Čl.1</a:t>
            </a:r>
            <a:endParaRPr lang="sk-SK" sz="2800" dirty="0" smtClean="0">
              <a:solidFill>
                <a:schemeClr val="bg1"/>
              </a:solidFill>
            </a:endParaRPr>
          </a:p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Charakteristika šikanovania</a:t>
            </a:r>
            <a:endParaRPr lang="sk-SK" sz="2800" dirty="0" smtClean="0">
              <a:solidFill>
                <a:schemeClr val="bg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152400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sk-SK" sz="2000" b="1" dirty="0" smtClean="0"/>
              <a:t>Šikanovaním</a:t>
            </a:r>
            <a:r>
              <a:rPr lang="sk-SK" sz="2000" dirty="0" smtClean="0"/>
              <a:t> rozumieme akékoľvek </a:t>
            </a:r>
            <a:r>
              <a:rPr lang="sk-SK" sz="2000" b="1" dirty="0" smtClean="0"/>
              <a:t>správanie žiaka </a:t>
            </a:r>
            <a:r>
              <a:rPr lang="sk-SK" sz="2000" dirty="0" smtClean="0"/>
              <a:t>alebo žiakov, ktorého </a:t>
            </a:r>
            <a:r>
              <a:rPr lang="sk-SK" sz="2000" b="1" dirty="0" smtClean="0"/>
              <a:t>zámerom je ublíženie </a:t>
            </a:r>
            <a:r>
              <a:rPr lang="sk-SK" sz="2000" dirty="0" smtClean="0"/>
              <a:t>inému žiakovi alebo žiakom, prípadne ich </a:t>
            </a:r>
            <a:r>
              <a:rPr lang="sk-SK" sz="2000" b="1" dirty="0" smtClean="0"/>
              <a:t>ohrozenie alebo zastrašovanie</a:t>
            </a:r>
            <a:r>
              <a:rPr lang="sk-SK" sz="2000" dirty="0" smtClean="0"/>
              <a:t>. Ide o </a:t>
            </a:r>
            <a:r>
              <a:rPr lang="sk-SK" sz="2000" b="1" dirty="0" smtClean="0"/>
              <a:t>cielené a opakované použitie násilia </a:t>
            </a:r>
            <a:r>
              <a:rPr lang="sk-SK" sz="2000" dirty="0" smtClean="0"/>
              <a:t>voči</a:t>
            </a:r>
            <a:r>
              <a:rPr lang="sk-SK" sz="2000" b="1" dirty="0" smtClean="0"/>
              <a:t> </a:t>
            </a:r>
            <a:r>
              <a:rPr lang="sk-SK" sz="2000" dirty="0" smtClean="0"/>
              <a:t>takému žiakovi alebo skupine žiakov, ktorí sa z najrôznejších dôvodov </a:t>
            </a:r>
            <a:r>
              <a:rPr lang="sk-SK" sz="2000" b="1" dirty="0" smtClean="0"/>
              <a:t>nevedia alebo nemôžu brániť</a:t>
            </a:r>
            <a:r>
              <a:rPr lang="sk-SK" sz="2000" dirty="0" smtClean="0"/>
              <a:t>. Šikanovanie sa prejavuje v rôznych podobách, ktoré môžu mať následky na </a:t>
            </a:r>
            <a:r>
              <a:rPr lang="sk-SK" sz="2000" b="1" dirty="0" smtClean="0"/>
              <a:t>psychickom a fyzickom zdraví.</a:t>
            </a:r>
          </a:p>
        </p:txBody>
      </p:sp>
      <p:pic>
        <p:nvPicPr>
          <p:cNvPr id="4" name="Picture 4" descr="People Search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800600"/>
            <a:ext cx="3543284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2286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</a:t>
            </a:r>
            <a:r>
              <a:rPr lang="sk-SK" sz="2000" b="1" dirty="0" smtClean="0"/>
              <a:t>kontaktuje</a:t>
            </a:r>
            <a:r>
              <a:rPr lang="sk-SK" sz="2000" dirty="0" smtClean="0"/>
              <a:t> vo vzťahu k obeti, agresorovi a svedkovi šikanovania:</a:t>
            </a:r>
          </a:p>
          <a:p>
            <a:pPr lvl="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sk-SK" sz="2000" dirty="0" smtClean="0"/>
              <a:t> zákonných zástupcov,</a:t>
            </a:r>
          </a:p>
          <a:p>
            <a:pPr lvl="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sk-SK" sz="2000" dirty="0" smtClean="0"/>
              <a:t> osoby, ktoré sa osobne starajú o dieťa,</a:t>
            </a:r>
          </a:p>
          <a:p>
            <a:pPr lvl="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sk-SK" sz="2000" dirty="0" smtClean="0"/>
              <a:t> zariadenie, v ktorom je žiak umiestnený na základe rozhodnutia súdu,</a:t>
            </a:r>
          </a:p>
          <a:p>
            <a:pPr lvl="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sk-SK" sz="2000" dirty="0" smtClean="0"/>
              <a:t> zariadenie sociálnoprávnej ochrany detí a sociálnej kurately, v ktorom je žiak umiestnený.</a:t>
            </a:r>
          </a:p>
        </p:txBody>
      </p:sp>
      <p:pic>
        <p:nvPicPr>
          <p:cNvPr id="35842" name="Picture 2" descr="Marks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505200"/>
            <a:ext cx="58293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3048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kontaktuje miestne príslušné centrum,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zabezpečí </a:t>
            </a:r>
            <a:r>
              <a:rPr lang="sk-SK" sz="2000" b="1" dirty="0" smtClean="0"/>
              <a:t>použitie anonymnej dotazníkovej metódy,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vedie písomné záznamy o riešení jednotlivých prípadov šikanovania,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zabezpečí pri rozhovoroch prítomnosť najmenej dvoch pedagogických zamestnancov alebo odborných zamestnancov,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ohlasuje príslušným útvarom Policajného zboru podozrenie na spáchanie priestupku alebo trestného činu.</a:t>
            </a:r>
          </a:p>
        </p:txBody>
      </p:sp>
      <p:pic>
        <p:nvPicPr>
          <p:cNvPr id="33794" name="Picture 2" descr="3D People with red exclamation mark - isolated on white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038601"/>
            <a:ext cx="5410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0"/>
            <a:ext cx="8153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 </a:t>
            </a:r>
          </a:p>
          <a:p>
            <a:pPr lvl="0">
              <a:buFont typeface="Wingdings" pitchFamily="2" charset="2"/>
              <a:buChar char="ü"/>
            </a:pPr>
            <a:r>
              <a:rPr lang="sk-SK" sz="2000" b="1" dirty="0" smtClean="0"/>
              <a:t>  Pri výskyte skupinového násilia voči obeti sa použije tento postup:</a:t>
            </a:r>
            <a:endParaRPr lang="sk-SK" sz="2000" dirty="0" smtClean="0"/>
          </a:p>
        </p:txBody>
      </p:sp>
      <p:sp>
        <p:nvSpPr>
          <p:cNvPr id="4" name="Obdĺžnik 3"/>
          <p:cNvSpPr/>
          <p:nvPr/>
        </p:nvSpPr>
        <p:spPr>
          <a:xfrm>
            <a:off x="0" y="1735059"/>
            <a:ext cx="9144000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/>
              <a:t>  </a:t>
            </a:r>
            <a:r>
              <a:rPr lang="sk-SK" sz="2000" b="1" dirty="0" smtClean="0"/>
              <a:t>okamžitá pomoc obeti,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/>
              <a:t>  </a:t>
            </a:r>
            <a:r>
              <a:rPr lang="sk-SK" sz="2000" b="1" dirty="0" smtClean="0"/>
              <a:t>dohoda</a:t>
            </a:r>
            <a:r>
              <a:rPr lang="sk-SK" sz="2000" dirty="0" smtClean="0"/>
              <a:t> riaditeľa školy s výchovným poradcom, triednymi učiteľmi a s ostatnými pedagogickými zamestnancami školy </a:t>
            </a:r>
            <a:r>
              <a:rPr lang="sk-SK" sz="2000" b="1" dirty="0" smtClean="0"/>
              <a:t>na postupe vyšetrovania,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/>
              <a:t>  vlastné vyšetrenie,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/>
              <a:t>  zabránenie možnej krivej výpovede agresorov, ich </a:t>
            </a:r>
            <a:r>
              <a:rPr lang="sk-SK" sz="2000" b="1" dirty="0" smtClean="0"/>
              <a:t>izolácia bez možnosti dohodnúť sa na spoločnej výpovedi,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/>
              <a:t>  pokračujúca pomoc a podpora obeti,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/>
              <a:t>  nahlásenie prípadu polícii - rozhodne riaditeľ školy,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/>
              <a:t>  </a:t>
            </a:r>
            <a:r>
              <a:rPr lang="sk-SK" sz="2000" b="1" dirty="0" smtClean="0"/>
              <a:t>kontaktovanie rodičov </a:t>
            </a:r>
            <a:r>
              <a:rPr lang="sk-SK" sz="2000" dirty="0" smtClean="0"/>
              <a:t>alebo zákonných zástupcov žiakov - zabezpečia triedni učitelia,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/>
              <a:t>  kontaktovanie špecializovaných inštitúcií.</a:t>
            </a:r>
          </a:p>
        </p:txBody>
      </p:sp>
      <p:pic>
        <p:nvPicPr>
          <p:cNvPr id="31746" name="Picture 2" descr="3D People Working on Green Teamwork Word stock photo"/>
          <p:cNvPicPr>
            <a:picLocks noChangeAspect="1" noChangeArrowheads="1"/>
          </p:cNvPicPr>
          <p:nvPr/>
        </p:nvPicPr>
        <p:blipFill>
          <a:blip r:embed="rId3"/>
          <a:srcRect t="10566" r="4575" b="6415"/>
          <a:stretch>
            <a:fillRect/>
          </a:stretch>
        </p:blipFill>
        <p:spPr bwMode="auto">
          <a:xfrm>
            <a:off x="3048000" y="609600"/>
            <a:ext cx="59436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209800" y="0"/>
            <a:ext cx="495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Čl. 8</a:t>
            </a:r>
            <a:endParaRPr lang="sk-SK" sz="2800" dirty="0" smtClean="0">
              <a:solidFill>
                <a:schemeClr val="bg1"/>
              </a:solidFill>
            </a:endParaRPr>
          </a:p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Opatrenia na riešenie situácie</a:t>
            </a:r>
            <a:endParaRPr lang="sk-SK" sz="2800" dirty="0" smtClean="0">
              <a:solidFill>
                <a:schemeClr val="bg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160020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sz="2000" dirty="0" smtClean="0"/>
              <a:t>V prípade, že sa vyskytne prípad šikanovania, sa použijú tieto opatrenia: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pPr lvl="0" algn="ctr"/>
            <a:r>
              <a:rPr lang="sk-SK" sz="2000" b="1" dirty="0" smtClean="0"/>
              <a:t>OPATRENIA PRE OBETE: </a:t>
            </a:r>
          </a:p>
          <a:p>
            <a:pPr lvl="0" algn="ctr"/>
            <a:endParaRPr lang="sk-SK" sz="2000" dirty="0" smtClean="0"/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sk-SK" sz="2000" dirty="0" smtClean="0"/>
              <a:t>  </a:t>
            </a:r>
            <a:r>
              <a:rPr lang="sk-SK" sz="2000" b="1" dirty="0" smtClean="0"/>
              <a:t>odporučiť rodičom žiakov vyhľadať odbornú starostlivosť </a:t>
            </a:r>
            <a:r>
              <a:rPr lang="sk-SK" sz="2000" dirty="0" smtClean="0"/>
              <a:t>(hlavne </a:t>
            </a:r>
            <a:r>
              <a:rPr lang="sk-SK" sz="2000" dirty="0" err="1" smtClean="0"/>
              <a:t>CPPPaP</a:t>
            </a:r>
            <a:r>
              <a:rPr lang="sk-SK" sz="2000" dirty="0" smtClean="0"/>
              <a:t>),</a:t>
            </a:r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sk-SK" sz="2000" dirty="0" smtClean="0"/>
              <a:t>  zorganizovať skupinový intervenčný program riaditeľa školy v spolupráci s </a:t>
            </a:r>
            <a:r>
              <a:rPr lang="sk-SK" sz="2000" dirty="0" err="1" smtClean="0"/>
              <a:t>CPPPaP</a:t>
            </a:r>
            <a:r>
              <a:rPr lang="sk-SK" sz="2000" dirty="0" smtClean="0"/>
              <a:t>,</a:t>
            </a:r>
          </a:p>
          <a:p>
            <a:pPr lvl="0">
              <a:lnSpc>
                <a:spcPct val="200000"/>
              </a:lnSpc>
              <a:buFont typeface="Arial" pitchFamily="34" charset="0"/>
              <a:buChar char="•"/>
            </a:pPr>
            <a:r>
              <a:rPr lang="sk-SK" sz="2000" dirty="0" smtClean="0"/>
              <a:t>  </a:t>
            </a:r>
            <a:r>
              <a:rPr lang="sk-SK" sz="2000" b="1" dirty="0" smtClean="0"/>
              <a:t>informovanie a poradenstvo pre rodičov žiakov.</a:t>
            </a:r>
          </a:p>
        </p:txBody>
      </p:sp>
      <p:pic>
        <p:nvPicPr>
          <p:cNvPr id="29698" name="Picture 2" descr="heart with arms, legs and magnet on hands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495800"/>
            <a:ext cx="37338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2286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2000" b="1" dirty="0" smtClean="0"/>
              <a:t>OPATRENIA VOČI AGRESOROV:</a:t>
            </a:r>
          </a:p>
          <a:p>
            <a:pPr lvl="0" algn="ctr"/>
            <a:endParaRPr lang="sk-SK" sz="2000" dirty="0" smtClean="0"/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000" dirty="0" smtClean="0"/>
              <a:t>  </a:t>
            </a:r>
            <a:r>
              <a:rPr lang="sk-SK" sz="2000" b="1" dirty="0" smtClean="0"/>
              <a:t>odporučiť rodičom agresorov vyhľadať odbornú pomoc,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000" dirty="0" smtClean="0"/>
              <a:t>  výchovné opatrenia:</a:t>
            </a:r>
          </a:p>
          <a:p>
            <a:pPr lvl="6"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dirty="0" smtClean="0"/>
              <a:t>  </a:t>
            </a:r>
            <a:r>
              <a:rPr lang="sk-SK" sz="2000" b="1" dirty="0" smtClean="0"/>
              <a:t>pokarhanie triednym učiteľom,</a:t>
            </a:r>
          </a:p>
          <a:p>
            <a:pPr lvl="6"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b="1" dirty="0" smtClean="0"/>
              <a:t>  pokarhanie riaditeľom školy,</a:t>
            </a:r>
          </a:p>
          <a:p>
            <a:pPr lvl="6"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b="1" dirty="0" smtClean="0"/>
              <a:t>  preloženie žiaka do inej triedy,</a:t>
            </a:r>
          </a:p>
          <a:p>
            <a:pPr lvl="6"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b="1" dirty="0" smtClean="0"/>
              <a:t>  zníženie známky zo správania,</a:t>
            </a:r>
          </a:p>
          <a:p>
            <a:pPr lvl="6"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b="1" dirty="0" smtClean="0"/>
              <a:t>  podmienečné vylúčenie žiaka zo školy,</a:t>
            </a:r>
          </a:p>
          <a:p>
            <a:pPr lvl="6">
              <a:lnSpc>
                <a:spcPct val="150000"/>
              </a:lnSpc>
              <a:buFont typeface="Arial" pitchFamily="34" charset="0"/>
              <a:buChar char="•"/>
            </a:pPr>
            <a:r>
              <a:rPr lang="sk-SK" sz="2000" b="1" dirty="0" smtClean="0"/>
              <a:t>  vylúčenie žiaka zo školy.</a:t>
            </a:r>
          </a:p>
        </p:txBody>
      </p:sp>
      <p:pic>
        <p:nvPicPr>
          <p:cNvPr id="27650" name="Picture 2" descr="3D white man with a power lighting sign vector art illustration"/>
          <p:cNvPicPr>
            <a:picLocks noChangeAspect="1" noChangeArrowheads="1"/>
          </p:cNvPicPr>
          <p:nvPr/>
        </p:nvPicPr>
        <p:blipFill>
          <a:blip r:embed="rId3"/>
          <a:srcRect l="20915" r="29412"/>
          <a:stretch>
            <a:fillRect/>
          </a:stretch>
        </p:blipFill>
        <p:spPr bwMode="auto">
          <a:xfrm>
            <a:off x="0" y="2667000"/>
            <a:ext cx="28956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381000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sk-SK" sz="2000" b="1" dirty="0" smtClean="0"/>
              <a:t>		OPATRENIA V MIMORIADNYCH PRÍPADOCH:</a:t>
            </a:r>
          </a:p>
          <a:p>
            <a:pPr lvl="0" algn="ctr">
              <a:lnSpc>
                <a:spcPct val="150000"/>
              </a:lnSpc>
            </a:pPr>
            <a:endParaRPr lang="sk-SK" sz="2000" dirty="0" smtClean="0"/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odporučiť rodičom umiestniť žiaka na dobrovoľný diagnostický pobyt </a:t>
            </a:r>
            <a:r>
              <a:rPr lang="sk-SK" sz="2000" dirty="0" smtClean="0"/>
              <a:t>do </a:t>
            </a:r>
            <a:r>
              <a:rPr lang="sk-SK" sz="2000" dirty="0" err="1" smtClean="0"/>
              <a:t>liečebno</a:t>
            </a:r>
            <a:r>
              <a:rPr lang="sk-SK" sz="2000" dirty="0" smtClean="0"/>
              <a:t> - výchovného sanatória,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oznámiť príslušnému Úradu práce, sociálnych vecí a rodiny </a:t>
            </a:r>
            <a:r>
              <a:rPr lang="sk-SK" sz="2000" dirty="0" smtClean="0"/>
              <a:t>- sociálno-právna ochrana detí za účelom využitia nutných výchovných opatrení v prospech maloletého v zmysle zákona č. 195/1998 Z. z. o sociálnej pomoci, v znení neskorších predpisov,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oznámiť príslušnému útvaru Policajného zboru SR, ak došlo k závažnejšiemu  prípadu šikanovania, </a:t>
            </a:r>
            <a:r>
              <a:rPr lang="sk-SK" sz="2000" dirty="0" smtClean="0"/>
              <a:t>pri ktorom je podozrenie, </a:t>
            </a:r>
            <a:r>
              <a:rPr lang="sk-SK" sz="2000" b="1" dirty="0" smtClean="0"/>
              <a:t>že bol spáchaný trestný čin</a:t>
            </a:r>
            <a:r>
              <a:rPr lang="sk-SK" sz="2000" dirty="0" smtClean="0"/>
              <a:t> </a:t>
            </a:r>
            <a:r>
              <a:rPr lang="sk-SK" sz="2000" b="1" dirty="0" smtClean="0"/>
              <a:t>alebo čin inak trestný </a:t>
            </a:r>
            <a:r>
              <a:rPr lang="sk-SK" sz="2000" dirty="0" smtClean="0"/>
              <a:t>(u maloletých).</a:t>
            </a:r>
          </a:p>
        </p:txBody>
      </p:sp>
      <p:pic>
        <p:nvPicPr>
          <p:cNvPr id="25602" name="Picture 2" descr="Yes or No.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57200" y="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Čl. 9</a:t>
            </a:r>
            <a:endParaRPr lang="sk-SK" sz="2800" dirty="0" smtClean="0">
              <a:solidFill>
                <a:schemeClr val="bg1"/>
              </a:solidFill>
            </a:endParaRPr>
          </a:p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Prevencia šikanovania</a:t>
            </a:r>
            <a:endParaRPr lang="sk-SK" sz="2800" dirty="0" smtClean="0">
              <a:solidFill>
                <a:schemeClr val="bg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11430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k-SK" sz="2000" b="1" dirty="0" smtClean="0"/>
              <a:t>V rámci účinnej prevencie šikanovania je dôležité:</a:t>
            </a:r>
          </a:p>
          <a:p>
            <a:pPr algn="just">
              <a:lnSpc>
                <a:spcPct val="150000"/>
              </a:lnSpc>
            </a:pPr>
            <a:endParaRPr lang="sk-SK" sz="2000" b="1" dirty="0" smtClean="0"/>
          </a:p>
          <a:p>
            <a:pPr algn="just">
              <a:lnSpc>
                <a:spcPct val="150000"/>
              </a:lnSpc>
            </a:pPr>
            <a:endParaRPr lang="sk-SK" sz="2000" b="1" dirty="0" smtClean="0"/>
          </a:p>
          <a:p>
            <a:pPr algn="just">
              <a:lnSpc>
                <a:spcPct val="150000"/>
              </a:lnSpc>
            </a:pPr>
            <a:endParaRPr lang="sk-SK" sz="2000" b="1" dirty="0" smtClean="0"/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000" b="1" dirty="0" smtClean="0"/>
              <a:t>zabezpečiť spoluprácu rodičov, žiakov a zamestnancov školy,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000" b="1" dirty="0" smtClean="0"/>
              <a:t>dôsledne vykonávať dozor </a:t>
            </a:r>
            <a:r>
              <a:rPr lang="sk-SK" sz="2000" dirty="0" smtClean="0"/>
              <a:t>zo strany pedagogických zamestnancov počas prestávok a v  „kritických zónach školy“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000" b="1" dirty="0" smtClean="0"/>
              <a:t>informovanosť všetkých </a:t>
            </a:r>
            <a:r>
              <a:rPr lang="sk-SK" sz="2000" dirty="0" smtClean="0"/>
              <a:t>zainteresovaných (pedagogických zamestnancov, rodičov, žiakov)  </a:t>
            </a:r>
            <a:r>
              <a:rPr lang="sk-SK" sz="2000" b="1" dirty="0" smtClean="0"/>
              <a:t>o postupe pri odhalení agresívneho správania sa žiakov,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000" b="1" dirty="0" smtClean="0"/>
              <a:t>spolupracovať s odborníkmi </a:t>
            </a:r>
            <a:r>
              <a:rPr lang="sk-SK" sz="2000" b="1" dirty="0" err="1" smtClean="0"/>
              <a:t>CPPPaP</a:t>
            </a:r>
            <a:endParaRPr lang="sk-SK" sz="2000" b="1" dirty="0" smtClean="0"/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000" b="1" dirty="0" smtClean="0"/>
              <a:t>zabezpečiť vzdelávanie pedagogických zamestnancov v oblasti prevencie šikanovania a agresívneho správania.</a:t>
            </a:r>
          </a:p>
        </p:txBody>
      </p:sp>
      <p:pic>
        <p:nvPicPr>
          <p:cNvPr id="23554" name="Picture 2" descr="3d concept plan stock photo"/>
          <p:cNvPicPr>
            <a:picLocks noChangeAspect="1" noChangeArrowheads="1"/>
          </p:cNvPicPr>
          <p:nvPr/>
        </p:nvPicPr>
        <p:blipFill>
          <a:blip r:embed="rId3"/>
          <a:srcRect l="24837" r="25490"/>
          <a:stretch>
            <a:fillRect/>
          </a:stretch>
        </p:blipFill>
        <p:spPr bwMode="auto">
          <a:xfrm>
            <a:off x="5486400" y="0"/>
            <a:ext cx="36576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 smtClean="0"/>
              <a:t>KONKRÉTNE</a:t>
            </a:r>
          </a:p>
          <a:p>
            <a:pPr algn="ctr"/>
            <a:endParaRPr lang="sk-SK" sz="2000" b="1" dirty="0" smtClean="0"/>
          </a:p>
          <a:p>
            <a:pPr algn="ctr"/>
            <a:endParaRPr lang="sk-SK" sz="2000" b="1" dirty="0" smtClean="0"/>
          </a:p>
          <a:p>
            <a:pPr algn="ctr"/>
            <a:endParaRPr lang="sk-SK" sz="2000" b="1" dirty="0" smtClean="0"/>
          </a:p>
          <a:p>
            <a:pPr algn="ctr"/>
            <a:endParaRPr lang="sk-SK" sz="2000" dirty="0" smtClean="0"/>
          </a:p>
          <a:p>
            <a:r>
              <a:rPr lang="sk-SK" b="1" dirty="0" smtClean="0"/>
              <a:t> </a:t>
            </a:r>
          </a:p>
          <a:p>
            <a:endParaRPr lang="sk-SK" sz="1000" b="1" dirty="0" smtClean="0"/>
          </a:p>
          <a:p>
            <a:endParaRPr lang="sk-SK" sz="1000" b="1" dirty="0" smtClean="0"/>
          </a:p>
          <a:p>
            <a:endParaRPr lang="sk-SK" sz="1000" b="1" dirty="0" smtClean="0"/>
          </a:p>
          <a:p>
            <a:endParaRPr lang="sk-SK" sz="1000" dirty="0" smtClean="0"/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vedenie školy </a:t>
            </a:r>
            <a:r>
              <a:rPr lang="sk-SK" sz="2000" dirty="0" smtClean="0"/>
              <a:t>– dohliada na realizáciu celoškolskej stratégie proti šikanovaniu,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výchovná poradkyňa a sociálna pedagogička </a:t>
            </a:r>
            <a:r>
              <a:rPr lang="sk-SK" sz="2000" dirty="0" smtClean="0"/>
              <a:t>– koordinujú preventívne pôsobenie, evidujú agresorov a obete, spolupracujú s triednymi učiteľmi a CPPPP,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sociálna pedagogička </a:t>
            </a:r>
            <a:r>
              <a:rPr lang="sk-SK" sz="2000" dirty="0" smtClean="0"/>
              <a:t>– uskutočňuje preventívne programy v rámci šikanovania, rôznych typov závislostí, asertívneho správania atď. 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špeciálna pedagogička </a:t>
            </a:r>
            <a:r>
              <a:rPr lang="sk-SK" sz="2000" dirty="0" smtClean="0"/>
              <a:t>– pomáha zmierňovať možné príčiny agresie , sprostredkúva kontakty s poradenskými inštitúciami,</a:t>
            </a:r>
          </a:p>
        </p:txBody>
      </p:sp>
      <p:pic>
        <p:nvPicPr>
          <p:cNvPr id="21506" name="Picture 2" descr="3D white people. Team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33400"/>
            <a:ext cx="58293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9144000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000" b="1" dirty="0" smtClean="0"/>
              <a:t>triedny učiteľ </a:t>
            </a:r>
            <a:r>
              <a:rPr lang="sk-SK" sz="2000" dirty="0" smtClean="0"/>
              <a:t>– buduje triedny kolektív na báze vzájomnej dôvery medzi ním, žiakmi a rodičmi,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000" dirty="0" smtClean="0"/>
              <a:t>ostatní pedagogickí zamestnanci – aktívne sa podieľajú na nesúhlasnom postoji voči prejavom šikanovania,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000" b="1" dirty="0" smtClean="0"/>
              <a:t>vychovávateľky ŠKD </a:t>
            </a:r>
            <a:r>
              <a:rPr lang="sk-SK" sz="2000" dirty="0" smtClean="0"/>
              <a:t>– sledujú správanie detí v čase po vyučovaní a spolupracujú s rodičmi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000" b="1" dirty="0" smtClean="0"/>
              <a:t>žiaci</a:t>
            </a:r>
            <a:r>
              <a:rPr lang="sk-SK" sz="2000" dirty="0" smtClean="0"/>
              <a:t> – sledujú správanie v rámci triednych kolektívov a sú oboznámení so spôsobmi boja proti šikanovaniu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000" b="1" dirty="0" smtClean="0"/>
              <a:t>rodičia</a:t>
            </a:r>
            <a:r>
              <a:rPr lang="sk-SK" sz="2000" dirty="0" smtClean="0"/>
              <a:t> – sledujú správanie svojich detí a spolupracujú s učiteľmi.</a:t>
            </a:r>
          </a:p>
        </p:txBody>
      </p:sp>
      <p:pic>
        <p:nvPicPr>
          <p:cNvPr id="19458" name="Picture 2" descr="Four businessmen stand together on pie chart slices stock photo"/>
          <p:cNvPicPr>
            <a:picLocks noChangeAspect="1" noChangeArrowheads="1"/>
          </p:cNvPicPr>
          <p:nvPr/>
        </p:nvPicPr>
        <p:blipFill>
          <a:blip r:embed="rId3"/>
          <a:srcRect l="11111" t="7190" r="10458" b="6536"/>
          <a:stretch>
            <a:fillRect/>
          </a:stretch>
        </p:blipFill>
        <p:spPr bwMode="auto">
          <a:xfrm>
            <a:off x="1600200" y="4191000"/>
            <a:ext cx="58674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228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Čl. 10</a:t>
            </a:r>
            <a:endParaRPr lang="sk-SK" sz="2800" dirty="0" smtClean="0">
              <a:solidFill>
                <a:schemeClr val="bg1"/>
              </a:solidFill>
            </a:endParaRPr>
          </a:p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Spolupráca školy s rodičmi žiakov a ďalšími inštitúciami</a:t>
            </a:r>
            <a:endParaRPr lang="sk-SK" sz="2800" dirty="0" smtClean="0">
              <a:solidFill>
                <a:schemeClr val="bg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1676400"/>
            <a:ext cx="91440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</a:t>
            </a:r>
            <a:r>
              <a:rPr lang="sk-SK" sz="2000" b="1" dirty="0" smtClean="0"/>
              <a:t>Pri podozrení na šikanovanie</a:t>
            </a:r>
            <a:r>
              <a:rPr lang="sk-SK" sz="2000" dirty="0" smtClean="0"/>
              <a:t> žiaka sú koordinátor prevencie drogových závislostí a sociálno-patologických javov, sociálna pedagogička a výchovný poradca, </a:t>
            </a:r>
            <a:r>
              <a:rPr lang="sk-SK" sz="2000" b="1" dirty="0" smtClean="0"/>
              <a:t>ale hlavne triedni učitelia povinní upozorniť rodičov žiakov</a:t>
            </a:r>
            <a:r>
              <a:rPr lang="sk-SK" sz="2000" dirty="0" smtClean="0"/>
              <a:t>:</a:t>
            </a:r>
          </a:p>
          <a:p>
            <a:pPr lvl="8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sk-SK" sz="2000" dirty="0" smtClean="0"/>
              <a:t>  aby si všímali možné príznaky šikanovania,</a:t>
            </a:r>
          </a:p>
          <a:p>
            <a:pPr lvl="8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sk-SK" sz="2000" dirty="0" smtClean="0"/>
              <a:t>  súčasne im ponúknuť pomoc.</a:t>
            </a:r>
          </a:p>
        </p:txBody>
      </p:sp>
      <p:pic>
        <p:nvPicPr>
          <p:cNvPr id="17410" name="Picture 2" descr="Grey and red 3d people on puzzles shaking hands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36576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600200" y="228600"/>
            <a:ext cx="571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Čl. 2</a:t>
            </a:r>
            <a:endParaRPr lang="sk-SK" sz="2800" dirty="0" smtClean="0">
              <a:solidFill>
                <a:schemeClr val="bg1"/>
              </a:solidFill>
            </a:endParaRPr>
          </a:p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Podstatné znaky šikanovania</a:t>
            </a:r>
            <a:endParaRPr lang="sk-SK" sz="2800" dirty="0" smtClean="0">
              <a:solidFill>
                <a:schemeClr val="bg1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0" y="16764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 úmysel</a:t>
            </a:r>
            <a:r>
              <a:rPr lang="sk-SK" sz="2000" dirty="0" smtClean="0"/>
              <a:t> bezprostredne smerujúci k </a:t>
            </a:r>
            <a:r>
              <a:rPr lang="sk-SK" sz="2000" b="1" dirty="0" smtClean="0"/>
              <a:t>fyzickému alebo psychickému ublíženiu druhému</a:t>
            </a:r>
            <a:r>
              <a:rPr lang="sk-SK" sz="2000" dirty="0" smtClean="0"/>
              <a:t>,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 agresia jedného žiaka alebo skupiny žiakov</a:t>
            </a:r>
            <a:r>
              <a:rPr lang="sk-SK" sz="2000" dirty="0" smtClean="0"/>
              <a:t>,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 opakované útoky,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 nevyrovnaný pomer síl </a:t>
            </a:r>
            <a:r>
              <a:rPr lang="sk-SK" sz="2000" dirty="0" smtClean="0"/>
              <a:t>medzi agresorom a obeťou,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 urážlivé nadávky, posmech,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 odcudzenie vecí </a:t>
            </a:r>
            <a:r>
              <a:rPr lang="sk-SK" sz="2000" dirty="0" smtClean="0"/>
              <a:t>atď..</a:t>
            </a:r>
          </a:p>
        </p:txBody>
      </p:sp>
      <p:pic>
        <p:nvPicPr>
          <p:cNvPr id="70660" name="Picture 4" descr="questionnaire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590800"/>
            <a:ext cx="3162300" cy="4000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30480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sk-SK" sz="2000" b="1" dirty="0" smtClean="0"/>
              <a:t>Táto povinnosť platí tak pre rodinu obete ako aj pre rodinu agresora.</a:t>
            </a:r>
          </a:p>
          <a:p>
            <a:pPr>
              <a:lnSpc>
                <a:spcPct val="200000"/>
              </a:lnSpc>
            </a:pPr>
            <a:endParaRPr lang="sk-SK" sz="1000" b="1" dirty="0" smtClean="0"/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Pri pohovore s rodičmi sú učitelia povinní </a:t>
            </a:r>
            <a:r>
              <a:rPr lang="sk-SK" sz="2000" b="1" dirty="0" smtClean="0"/>
              <a:t>dbať na taktný prístup </a:t>
            </a:r>
            <a:r>
              <a:rPr lang="sk-SK" sz="2000" dirty="0" smtClean="0"/>
              <a:t>a najmä </a:t>
            </a:r>
            <a:r>
              <a:rPr lang="sk-SK" sz="2000" b="1" dirty="0" smtClean="0"/>
              <a:t>zachovanie dôvernosti informácií.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Spoluprácu pri danej problematike so špecializovanými inštitúciami za školu zabezpečuje výchovný poradca a koordinátor prevencie drogových závislostí a sociálno-patologických javov.</a:t>
            </a:r>
          </a:p>
        </p:txBody>
      </p:sp>
      <p:pic>
        <p:nvPicPr>
          <p:cNvPr id="15362" name="Picture 2" descr="Pie chart character with stop gesture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810000"/>
            <a:ext cx="6858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307234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Pri podozrení, že šikanovanie naplnilo skutkovú podstatu priestupku alebo trestného činu,</a:t>
            </a:r>
            <a:r>
              <a:rPr lang="sk-SK" sz="2000" dirty="0" smtClean="0"/>
              <a:t> je riaditeľ školy povinný </a:t>
            </a:r>
            <a:r>
              <a:rPr lang="sk-SK" sz="2000" b="1" dirty="0" smtClean="0"/>
              <a:t>oznámiť</a:t>
            </a:r>
            <a:r>
              <a:rPr lang="sk-SK" sz="2000" dirty="0" smtClean="0"/>
              <a:t> túto skutočnosť príslušnému útvaru </a:t>
            </a:r>
            <a:r>
              <a:rPr lang="sk-SK" sz="2000" b="1" dirty="0" smtClean="0"/>
              <a:t>PZ SR.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Riaditeľ školy je povinný bez zbytočného odkladu oznámiť orgánu </a:t>
            </a:r>
            <a:r>
              <a:rPr lang="sk-SK" sz="2000" b="1" dirty="0" smtClean="0"/>
              <a:t>sociálno-právnej ochrany</a:t>
            </a:r>
            <a:r>
              <a:rPr lang="sk-SK" sz="2000" dirty="0" smtClean="0"/>
              <a:t> skutočnosti, ktoré ohrozujú žiaka, alebo </a:t>
            </a:r>
            <a:r>
              <a:rPr lang="sk-SK" sz="2000" b="1" dirty="0" smtClean="0"/>
              <a:t>že žiak spáchal trestný čin, prípadne opakovane páchal priestupky.</a:t>
            </a:r>
          </a:p>
        </p:txBody>
      </p:sp>
      <p:pic>
        <p:nvPicPr>
          <p:cNvPr id="13314" name="Picture 2" descr="3d businessman presenting business growth graph chart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0"/>
            <a:ext cx="5829300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rseshoe magnet character with award ribbon stock photo"/>
          <p:cNvPicPr>
            <a:picLocks noChangeAspect="1" noChangeArrowheads="1"/>
          </p:cNvPicPr>
          <p:nvPr/>
        </p:nvPicPr>
        <p:blipFill>
          <a:blip r:embed="rId3"/>
          <a:srcRect l="13725" r="22222"/>
          <a:stretch>
            <a:fillRect/>
          </a:stretch>
        </p:blipFill>
        <p:spPr bwMode="auto">
          <a:xfrm>
            <a:off x="5410200" y="0"/>
            <a:ext cx="3733800" cy="437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dĺžnik 1"/>
          <p:cNvSpPr/>
          <p:nvPr/>
        </p:nvSpPr>
        <p:spPr>
          <a:xfrm>
            <a:off x="0" y="228600"/>
            <a:ext cx="54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Čl. 11</a:t>
            </a:r>
            <a:endParaRPr lang="sk-SK" sz="2800" dirty="0" smtClean="0">
              <a:solidFill>
                <a:schemeClr val="bg1"/>
              </a:solidFill>
            </a:endParaRPr>
          </a:p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Všeobecné a záverečné ustanovenia</a:t>
            </a:r>
            <a:endParaRPr lang="sk-SK" sz="2800" dirty="0" smtClean="0">
              <a:solidFill>
                <a:schemeClr val="bg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137160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sk-SK" sz="2000" dirty="0" smtClean="0"/>
              <a:t>Základným preventívnym opatrením základnej školy </a:t>
            </a:r>
          </a:p>
          <a:p>
            <a:pPr lvl="0" algn="just">
              <a:lnSpc>
                <a:spcPct val="200000"/>
              </a:lnSpc>
            </a:pPr>
            <a:r>
              <a:rPr lang="sk-SK" sz="2000" dirty="0" smtClean="0"/>
              <a:t>		je princíp:</a:t>
            </a:r>
          </a:p>
          <a:p>
            <a:pPr lvl="0" algn="just">
              <a:lnSpc>
                <a:spcPct val="200000"/>
              </a:lnSpc>
            </a:pPr>
            <a:r>
              <a:rPr lang="sk-SK" sz="2000" b="1" dirty="0" smtClean="0"/>
              <a:t> </a:t>
            </a:r>
            <a:r>
              <a:rPr lang="sk-SK" sz="2500" b="1" dirty="0" smtClean="0"/>
              <a:t>„Sme škola, kde sa šikanovanie </a:t>
            </a:r>
          </a:p>
          <a:p>
            <a:pPr lvl="0" algn="just">
              <a:lnSpc>
                <a:spcPct val="200000"/>
              </a:lnSpc>
            </a:pPr>
            <a:r>
              <a:rPr lang="sk-SK" sz="2500" b="1" dirty="0" smtClean="0"/>
              <a:t>		netoleruje v žiadnych podobách!“</a:t>
            </a:r>
            <a:endParaRPr lang="sk-SK" sz="1000" dirty="0" smtClean="0"/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Úlohou vedenia školy, všetkých pedagogických a nepedagogických zamestnancov školy </a:t>
            </a:r>
            <a:r>
              <a:rPr lang="sk-SK" sz="2000" b="1" dirty="0" smtClean="0"/>
              <a:t>je vytvoriť pozitívnu klímu v škole</a:t>
            </a:r>
            <a:r>
              <a:rPr lang="sk-SK" sz="2000" dirty="0" smtClean="0"/>
              <a:t>, aby sa predchádzalo prejavom </a:t>
            </a:r>
            <a:r>
              <a:rPr lang="sk-SK" sz="2000" dirty="0" err="1" smtClean="0"/>
              <a:t>antisociálneho</a:t>
            </a:r>
            <a:r>
              <a:rPr lang="sk-SK" sz="2000" dirty="0" smtClean="0"/>
              <a:t> správania jednotlivcov alebo skupín žiakov.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Táto smernica je prílohou  vnútorného poriadku školy.</a:t>
            </a:r>
            <a:endParaRPr lang="sk-SK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8076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S touto smernicou sú povinní oboznámiť žiakov školy všetci triedni učitelia a túto skutočnosť zapísať do preberaného učiva v časti </a:t>
            </a:r>
            <a:r>
              <a:rPr lang="sk-SK" sz="2000" b="1" dirty="0" smtClean="0"/>
              <a:t>„triednická hodina“.</a:t>
            </a:r>
            <a:endParaRPr lang="sk-SK" sz="2000" dirty="0" smtClean="0"/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S touto smernicou boli oboznámení všetci pedagogickí zamestnanci školy na zasadnutí pedagogickej rady konanom </a:t>
            </a:r>
            <a:r>
              <a:rPr lang="sk-SK" sz="2000" dirty="0" smtClean="0"/>
              <a:t>dňa</a:t>
            </a:r>
            <a:r>
              <a:rPr lang="sk-SK" sz="2000" b="1" dirty="0" smtClean="0"/>
              <a:t> 27.04.2022 </a:t>
            </a:r>
            <a:r>
              <a:rPr lang="sk-SK" sz="2000" dirty="0" smtClean="0"/>
              <a:t>čo potvrdili svojím podpisom na prezenčnej listine.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S touto smernicou oboznámia triedny učitelia rodičov, resp. zákonných zástupcov žiaka na rodičovských združeniach jednotlivých tried.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Táto smernica bude zverejnená na informačnej tabuli školy (pre žiakov), v zborovni školy (pre pedagogických a nepedagogických zamestnancov školy a triednych učiteľov) ako aj na internetovej stránke školy.</a:t>
            </a:r>
          </a:p>
          <a:p>
            <a:pPr lvl="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Smernica nadobúda účinnosť </a:t>
            </a:r>
            <a:r>
              <a:rPr lang="sk-SK" sz="2000" smtClean="0"/>
              <a:t>dňom </a:t>
            </a:r>
            <a:r>
              <a:rPr lang="sk-SK" sz="2000" b="1" smtClean="0"/>
              <a:t>27.04.2022</a:t>
            </a:r>
            <a:r>
              <a:rPr lang="sk-SK" sz="2000" smtClean="0"/>
              <a:t> </a:t>
            </a:r>
            <a:r>
              <a:rPr lang="sk-SK" sz="2000" dirty="0" smtClean="0"/>
              <a:t>a platí na dobu neurčitú.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09600" y="381000"/>
            <a:ext cx="4238705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sk-SK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PRÍLOHY</a:t>
            </a:r>
            <a:endParaRPr lang="sk-SK" sz="8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170" name="Picture 2" descr="Pie chart character with open gift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905000"/>
            <a:ext cx="5829300" cy="437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4861" t="21875" r="14861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dĺžnik 4"/>
          <p:cNvSpPr/>
          <p:nvPr/>
        </p:nvSpPr>
        <p:spPr>
          <a:xfrm>
            <a:off x="4953000" y="762000"/>
            <a:ext cx="37938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Charta proti </a:t>
            </a:r>
          </a:p>
          <a:p>
            <a:pPr algn="ctr"/>
            <a:r>
              <a:rPr lang="sk-SK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šikanovaniu</a:t>
            </a:r>
            <a:endParaRPr lang="sk-SK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 l="22255" t="21875" r="21523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dĺžnik 2"/>
          <p:cNvSpPr/>
          <p:nvPr/>
        </p:nvSpPr>
        <p:spPr>
          <a:xfrm>
            <a:off x="6248400" y="304800"/>
            <a:ext cx="250889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Školská dohoda</a:t>
            </a:r>
          </a:p>
          <a:p>
            <a:pPr algn="ctr"/>
            <a:r>
              <a:rPr lang="sk-SK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vzor</a:t>
            </a:r>
            <a:endParaRPr lang="sk-SK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 l="24597" t="21875" r="24451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dĺžnik 2"/>
          <p:cNvSpPr/>
          <p:nvPr/>
        </p:nvSpPr>
        <p:spPr>
          <a:xfrm>
            <a:off x="6553200" y="152400"/>
            <a:ext cx="239815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Informačný list</a:t>
            </a:r>
          </a:p>
          <a:p>
            <a:pPr algn="ctr"/>
            <a:r>
              <a:rPr lang="sk-SK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rodičom</a:t>
            </a:r>
            <a:endParaRPr lang="sk-SK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 l="51537" t="21875" r="15081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dĺžnik 2"/>
          <p:cNvSpPr/>
          <p:nvPr/>
        </p:nvSpPr>
        <p:spPr>
          <a:xfrm rot="1394165">
            <a:off x="3944239" y="1317767"/>
            <a:ext cx="4938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Písomný záznam</a:t>
            </a:r>
            <a:endParaRPr lang="sk-SK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 l="14641" t="21875" r="50805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dĺžnik 2"/>
          <p:cNvSpPr/>
          <p:nvPr/>
        </p:nvSpPr>
        <p:spPr>
          <a:xfrm rot="20441081">
            <a:off x="80677" y="1083077"/>
            <a:ext cx="25592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Aktivita</a:t>
            </a:r>
            <a:endParaRPr lang="sk-SK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04800" y="2286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Čl. 3</a:t>
            </a:r>
            <a:endParaRPr lang="sk-SK" sz="2800" dirty="0" smtClean="0">
              <a:solidFill>
                <a:schemeClr val="bg1"/>
              </a:solidFill>
            </a:endParaRPr>
          </a:p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Podoby šikanovania a jej prejavy v školskom prostredí</a:t>
            </a:r>
            <a:endParaRPr lang="sk-SK" sz="2800" dirty="0" smtClean="0">
              <a:solidFill>
                <a:schemeClr val="bg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15240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lnSpc>
                <a:spcPct val="200000"/>
              </a:lnSpc>
              <a:buFont typeface="+mj-lt"/>
              <a:buAutoNum type="arabicPeriod"/>
            </a:pPr>
            <a:r>
              <a:rPr lang="sk-SK" sz="2000" b="1" dirty="0" smtClean="0"/>
              <a:t>PRIAMA PODOBA:</a:t>
            </a:r>
            <a:endParaRPr lang="sk-SK" sz="2000" dirty="0" smtClean="0"/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fyzické útoky,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urážlivé prezývky,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 nadávky,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posmech,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tvrdé príkazy agresora vykonať určitú vec proti vôle obete,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odcudzenie veci atď.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 </a:t>
            </a:r>
            <a:r>
              <a:rPr lang="sk-SK" sz="2000" dirty="0" err="1" smtClean="0"/>
              <a:t>kyberšikanovanie</a:t>
            </a:r>
            <a:r>
              <a:rPr lang="sk-SK" sz="20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sk-SK" sz="2000" dirty="0" smtClean="0"/>
              <a:t> </a:t>
            </a:r>
          </a:p>
        </p:txBody>
      </p:sp>
      <p:pic>
        <p:nvPicPr>
          <p:cNvPr id="68610" name="Picture 2" descr="Target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09800"/>
            <a:ext cx="3369879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295400" y="228600"/>
            <a:ext cx="6934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k-SK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Ďakujem za pozornosť</a:t>
            </a:r>
            <a:endParaRPr lang="sk-SK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667000" y="1371600"/>
            <a:ext cx="3792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Pekný deň : )</a:t>
            </a:r>
            <a:endParaRPr lang="sk-SK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Mailbox character with award ribbon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000" y="2514600"/>
            <a:ext cx="7620000" cy="351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dĺžnik 3"/>
          <p:cNvSpPr/>
          <p:nvPr/>
        </p:nvSpPr>
        <p:spPr>
          <a:xfrm>
            <a:off x="3153300" y="6164552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Sociálny pedagóg</a:t>
            </a:r>
          </a:p>
          <a:p>
            <a:pPr algn="ctr"/>
            <a:r>
              <a:rPr lang="sk-SK" sz="2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Mgr. Martina </a:t>
            </a:r>
            <a:r>
              <a:rPr lang="sk-SK" sz="2000" b="1" dirty="0" err="1">
                <a:solidFill>
                  <a:schemeClr val="bg1"/>
                </a:solidFill>
                <a:latin typeface="Bradley Hand ITC" panose="03070402050302030203" pitchFamily="66" charset="0"/>
              </a:rPr>
              <a:t>Olexová</a:t>
            </a:r>
            <a:endParaRPr lang="sk-SK" sz="20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533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lnSpc>
                <a:spcPct val="200000"/>
              </a:lnSpc>
            </a:pPr>
            <a:r>
              <a:rPr lang="sk-SK" sz="2000" b="1" dirty="0" smtClean="0"/>
              <a:t>2. 	NEPRIAMA PODOBA</a:t>
            </a:r>
            <a:r>
              <a:rPr lang="sk-SK" sz="2000" dirty="0" smtClean="0"/>
              <a:t>: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prehliadanie a ignorovanie obete.</a:t>
            </a:r>
          </a:p>
        </p:txBody>
      </p:sp>
      <p:sp>
        <p:nvSpPr>
          <p:cNvPr id="3" name="Obdĺžnik 2"/>
          <p:cNvSpPr/>
          <p:nvPr/>
        </p:nvSpPr>
        <p:spPr>
          <a:xfrm>
            <a:off x="-381000" y="25908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AutoNum type="arabicPeriod" startAt="3"/>
            </a:pPr>
            <a:r>
              <a:rPr lang="sk-SK" sz="2000" b="1" dirty="0" smtClean="0"/>
              <a:t>KYBERŠIKANOVANIE – charakteristika:</a:t>
            </a:r>
          </a:p>
          <a:p>
            <a:pPr marL="457200" lvl="0" indent="-457200" algn="ctr"/>
            <a:endParaRPr lang="sk-SK" sz="2000" dirty="0" smtClean="0"/>
          </a:p>
          <a:p>
            <a:pPr marL="342900" indent="-342900" algn="just">
              <a:lnSpc>
                <a:spcPct val="150000"/>
              </a:lnSpc>
            </a:pPr>
            <a:r>
              <a:rPr lang="sk-SK" sz="2000" dirty="0" smtClean="0"/>
              <a:t>	Je priama forma šikanovania, pri ktorej ide o </a:t>
            </a:r>
            <a:r>
              <a:rPr lang="sk-SK" sz="2000" b="1" dirty="0" smtClean="0"/>
              <a:t>zneužitie informačno-komunikačných technológií</a:t>
            </a:r>
            <a:r>
              <a:rPr lang="sk-SK" sz="2000" dirty="0" smtClean="0"/>
              <a:t> (najmä telefónu, tabletu, internetu a sociálnych sietí) na úmyselné ohrozenie, ublíženie alebo zastrašovanie, pričom sa často vyskytuje v spojení s inými formami šikanovania.</a:t>
            </a:r>
          </a:p>
        </p:txBody>
      </p:sp>
      <p:pic>
        <p:nvPicPr>
          <p:cNvPr id="66562" name="Picture 2" descr="3D People with an envelope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724400"/>
            <a:ext cx="59817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 smtClean="0"/>
              <a:t>ZNAKY KYBERŠIKANOVANIA</a:t>
            </a:r>
          </a:p>
          <a:p>
            <a:pPr algn="ctr"/>
            <a:endParaRPr lang="sk-SK" sz="2000" b="1" dirty="0" smtClean="0"/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algn="ctr"/>
            <a:endParaRPr lang="sk-SK" dirty="0" smtClean="0"/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</a:t>
            </a:r>
            <a:r>
              <a:rPr lang="sk-SK" sz="2000" b="1" dirty="0" smtClean="0"/>
              <a:t>sociálna prevaha alebo psychická prevaha agresora, </a:t>
            </a:r>
            <a:r>
              <a:rPr lang="sk-SK" sz="2000" dirty="0" smtClean="0"/>
              <a:t>nie je nutná fyzická prevaha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</a:t>
            </a:r>
            <a:r>
              <a:rPr lang="sk-SK" sz="2000" b="1" dirty="0" smtClean="0"/>
              <a:t>agresor vystupuje často anonymne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</a:t>
            </a:r>
            <a:r>
              <a:rPr lang="sk-SK" sz="2000" b="1" dirty="0" smtClean="0"/>
              <a:t>útok nevyžaduje fyzický kontakt </a:t>
            </a:r>
            <a:r>
              <a:rPr lang="sk-SK" sz="2000" dirty="0" smtClean="0"/>
              <a:t>agresora a obete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</a:t>
            </a:r>
            <a:r>
              <a:rPr lang="sk-SK" sz="2000" b="1" dirty="0" smtClean="0"/>
              <a:t>agresor spravidla nevidí priamu emocionálnu reakciu </a:t>
            </a:r>
            <a:r>
              <a:rPr lang="sk-SK" sz="2000" dirty="0" smtClean="0"/>
              <a:t>obete na útok s ohľadom na    anonymitu     a odstup, ktoré </a:t>
            </a:r>
            <a:r>
              <a:rPr lang="sk-SK" sz="2000" dirty="0" err="1" smtClean="0"/>
              <a:t>infomačno</a:t>
            </a:r>
            <a:r>
              <a:rPr lang="sk-SK" sz="2000" dirty="0" smtClean="0"/>
              <a:t> – komunikačné technológie umožňujú                       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</a:t>
            </a:r>
            <a:r>
              <a:rPr lang="sk-SK" sz="2000" b="1" dirty="0" smtClean="0"/>
              <a:t>útoky sa šíria prostredníctvom internetu podstatne rýchlejšie </a:t>
            </a:r>
            <a:r>
              <a:rPr lang="sk-SK" sz="2000" dirty="0" smtClean="0"/>
              <a:t>ako inými spôsobmi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</a:t>
            </a:r>
            <a:r>
              <a:rPr lang="sk-SK" sz="2000" b="1" dirty="0" smtClean="0"/>
              <a:t>útoky sú prístupné veľkému množstvu osôb</a:t>
            </a:r>
          </a:p>
          <a:p>
            <a:pPr lvl="0">
              <a:lnSpc>
                <a:spcPct val="200000"/>
              </a:lnSpc>
            </a:pPr>
            <a:endParaRPr lang="sk-SK" sz="2000" b="1" dirty="0" smtClean="0"/>
          </a:p>
        </p:txBody>
      </p:sp>
      <p:pic>
        <p:nvPicPr>
          <p:cNvPr id="64514" name="Picture 2" descr="3d White business people with red leader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57200"/>
            <a:ext cx="58293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2286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sk-SK" sz="2000" b="1" dirty="0" smtClean="0"/>
              <a:t>ZNAKY KYBEŠIKANOVANIA 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agresor je schopný uskutočniť útok z rôznych miest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</a:t>
            </a:r>
            <a:r>
              <a:rPr lang="sk-SK" sz="2000" b="1" dirty="0" smtClean="0"/>
              <a:t>útoky môžu mať dlhšie trvanie v čase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</a:t>
            </a:r>
            <a:r>
              <a:rPr lang="sk-SK" sz="2000" b="1" dirty="0" smtClean="0"/>
              <a:t>obeť nemusí o napadnutí dlhšiu dobu vedieť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 obeť nemusí byť schopná identifikovať agresora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</a:t>
            </a:r>
            <a:r>
              <a:rPr lang="sk-SK" sz="2000" b="1" dirty="0" smtClean="0"/>
              <a:t>zverejnené informácie</a:t>
            </a:r>
            <a:r>
              <a:rPr lang="sk-SK" sz="2000" dirty="0" smtClean="0"/>
              <a:t>, fotografie a audiozáznamy a videozáznamy </a:t>
            </a:r>
            <a:r>
              <a:rPr lang="sk-SK" sz="2000" b="1" dirty="0" smtClean="0"/>
              <a:t>môže byť náročné odstrániť z internetu.</a:t>
            </a:r>
          </a:p>
        </p:txBody>
      </p:sp>
      <p:pic>
        <p:nvPicPr>
          <p:cNvPr id="3" name="Picture 2" descr="3d White business people with red leader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4700" y="4495800"/>
            <a:ext cx="58293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30480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2000" b="1" dirty="0" smtClean="0"/>
              <a:t>PREJAVY ŠIKANOVANIA</a:t>
            </a:r>
          </a:p>
          <a:p>
            <a:pPr lvl="0" algn="ctr"/>
            <a:endParaRPr lang="sk-SK" sz="2000" dirty="0" smtClean="0"/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</a:t>
            </a:r>
            <a:r>
              <a:rPr lang="sk-SK" sz="2000" b="1" dirty="0" smtClean="0"/>
              <a:t>zhoršenie vzťahov </a:t>
            </a:r>
            <a:r>
              <a:rPr lang="sk-SK" sz="2000" dirty="0" smtClean="0"/>
              <a:t>v triednom kolektíve,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</a:t>
            </a:r>
            <a:r>
              <a:rPr lang="sk-SK" sz="2000" b="1" dirty="0" smtClean="0"/>
              <a:t>vtieravé </a:t>
            </a:r>
            <a:r>
              <a:rPr lang="sk-SK" sz="2000" dirty="0" smtClean="0"/>
              <a:t>správanie</a:t>
            </a:r>
            <a:r>
              <a:rPr lang="sk-SK" sz="2000" b="1" dirty="0" smtClean="0"/>
              <a:t> agresora,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</a:t>
            </a:r>
            <a:r>
              <a:rPr lang="sk-SK" sz="2000" b="1" dirty="0" smtClean="0"/>
              <a:t>utiahnuté </a:t>
            </a:r>
            <a:r>
              <a:rPr lang="sk-SK" sz="2000" dirty="0" smtClean="0"/>
              <a:t>správanie</a:t>
            </a:r>
            <a:r>
              <a:rPr lang="sk-SK" sz="2000" b="1" dirty="0" smtClean="0"/>
              <a:t> obete,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</a:t>
            </a:r>
            <a:r>
              <a:rPr lang="sk-SK" sz="2000" b="1" dirty="0" smtClean="0"/>
              <a:t>obeť čaká na odchod spolužiakov zo školy,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</a:t>
            </a:r>
            <a:r>
              <a:rPr lang="sk-SK" sz="2000" b="1" dirty="0" smtClean="0"/>
              <a:t>obeť sa zdržiava </a:t>
            </a:r>
            <a:r>
              <a:rPr lang="sk-SK" sz="2000" dirty="0" smtClean="0"/>
              <a:t>počas prestávok </a:t>
            </a:r>
            <a:r>
              <a:rPr lang="sk-SK" sz="2000" b="1" dirty="0" smtClean="0"/>
              <a:t>v blízkosti učiteľa,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</a:t>
            </a:r>
            <a:r>
              <a:rPr lang="sk-SK" sz="2000" b="1" dirty="0" smtClean="0"/>
              <a:t>zhoršenie správania obete,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b="1" dirty="0" smtClean="0"/>
              <a:t> zvýšená chorobnosť obete,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</a:t>
            </a:r>
            <a:r>
              <a:rPr lang="sk-SK" sz="2000" b="1" dirty="0" smtClean="0"/>
              <a:t>obeť máva „náhodné “ zranenia ,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ü"/>
            </a:pPr>
            <a:r>
              <a:rPr lang="sk-SK" sz="2000" dirty="0" smtClean="0"/>
              <a:t> </a:t>
            </a:r>
            <a:r>
              <a:rPr lang="sk-SK" sz="2000" b="1" dirty="0" smtClean="0"/>
              <a:t>obeť máva často poškodené veci </a:t>
            </a:r>
            <a:r>
              <a:rPr lang="sk-SK" sz="2000" dirty="0" smtClean="0"/>
              <a:t>v osobnom vlastníctve a školské pomôcky. </a:t>
            </a:r>
          </a:p>
        </p:txBody>
      </p:sp>
      <p:pic>
        <p:nvPicPr>
          <p:cNvPr id="60418" name="Picture 2" descr="3D Character is angry at another one for not completing the tasks on the sticky notes stock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066800"/>
            <a:ext cx="3200400" cy="482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Roof stock photo"/>
          <p:cNvPicPr>
            <a:picLocks noChangeAspect="1" noChangeArrowheads="1"/>
          </p:cNvPicPr>
          <p:nvPr/>
        </p:nvPicPr>
        <p:blipFill>
          <a:blip r:embed="rId3"/>
          <a:srcRect l="18301" r="20261"/>
          <a:stretch>
            <a:fillRect/>
          </a:stretch>
        </p:blipFill>
        <p:spPr bwMode="auto">
          <a:xfrm>
            <a:off x="5105400" y="2895600"/>
            <a:ext cx="3048000" cy="2184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dĺžnik 1"/>
          <p:cNvSpPr/>
          <p:nvPr/>
        </p:nvSpPr>
        <p:spPr>
          <a:xfrm>
            <a:off x="1981200" y="0"/>
            <a:ext cx="487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Čl. 4</a:t>
            </a:r>
            <a:endParaRPr lang="sk-SK" sz="2800" dirty="0" smtClean="0">
              <a:solidFill>
                <a:schemeClr val="bg1"/>
              </a:solidFill>
            </a:endParaRPr>
          </a:p>
          <a:p>
            <a:pPr algn="ctr"/>
            <a:r>
              <a:rPr lang="sk-SK" sz="2800" b="1" dirty="0" smtClean="0">
                <a:solidFill>
                  <a:schemeClr val="bg1"/>
                </a:solidFill>
              </a:rPr>
              <a:t>Zodpovednosť školy</a:t>
            </a:r>
            <a:endParaRPr lang="sk-SK" sz="2800" dirty="0" smtClean="0">
              <a:solidFill>
                <a:schemeClr val="bg1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914400"/>
            <a:ext cx="91440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000" b="1" dirty="0" smtClean="0"/>
              <a:t> Škola zodpovedá za žiakov v čase školského vyučovania a školských akcií </a:t>
            </a:r>
            <a:r>
              <a:rPr lang="sk-SK" sz="2000" dirty="0" smtClean="0"/>
              <a:t>v súlade so </a:t>
            </a:r>
            <a:r>
              <a:rPr lang="sk-SK" sz="2000" b="1" dirty="0" smtClean="0"/>
              <a:t>školským zákonom, Dohovorom o právach dieťaťa </a:t>
            </a:r>
            <a:r>
              <a:rPr lang="sk-SK" sz="2000" dirty="0" smtClean="0"/>
              <a:t>a podľa pracovného </a:t>
            </a:r>
            <a:r>
              <a:rPr lang="sk-SK" sz="2000" b="1" dirty="0" smtClean="0"/>
              <a:t>poriadku školy</a:t>
            </a:r>
            <a:r>
              <a:rPr lang="sk-SK" sz="2000" dirty="0" smtClean="0"/>
              <a:t>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000" dirty="0" smtClean="0"/>
              <a:t>Za povinnosť uvedenú v predchádzajúcom bode sú </a:t>
            </a:r>
            <a:r>
              <a:rPr lang="sk-SK" sz="2000" b="1" dirty="0" smtClean="0"/>
              <a:t>zodpovední všetci pedagogickí a odborní zamestnanci školy:</a:t>
            </a:r>
            <a:endParaRPr lang="sk-SK" sz="1000" b="1" dirty="0" smtClean="0"/>
          </a:p>
          <a:p>
            <a:pPr lvl="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sk-SK" sz="2000" dirty="0" smtClean="0"/>
              <a:t> ktorí </a:t>
            </a:r>
            <a:r>
              <a:rPr lang="sk-SK" sz="2000" b="1" dirty="0" smtClean="0"/>
              <a:t>realizujú vyučovací proces,</a:t>
            </a:r>
          </a:p>
          <a:p>
            <a:pPr lvl="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sk-SK" sz="2000" dirty="0" smtClean="0"/>
              <a:t> ktorí </a:t>
            </a:r>
            <a:r>
              <a:rPr lang="sk-SK" sz="2000" b="1" dirty="0" smtClean="0"/>
              <a:t>vykonávajú počas prestávok pedagogický dozor na chodbách, v školskej jedálni a na športoviskách,</a:t>
            </a:r>
          </a:p>
          <a:p>
            <a:pPr lvl="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sk-SK" sz="2000" dirty="0" smtClean="0"/>
              <a:t> ktorí </a:t>
            </a:r>
            <a:r>
              <a:rPr lang="sk-SK" sz="2000" b="1" dirty="0" smtClean="0"/>
              <a:t>vykonávajú pedagogický dozor počas školských akcií rôzneho druhu </a:t>
            </a:r>
            <a:r>
              <a:rPr lang="sk-SK" sz="2000" dirty="0" smtClean="0"/>
              <a:t>(školské výlety, kurzy, exkurzie, kultúrne podujatia, športové podujatia a ďalšie školské akcie),</a:t>
            </a:r>
          </a:p>
          <a:p>
            <a:pPr lvl="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sk-SK" sz="2000" dirty="0" smtClean="0"/>
              <a:t> ktorí </a:t>
            </a:r>
            <a:r>
              <a:rPr lang="sk-SK" sz="2000" b="1" dirty="0" smtClean="0"/>
              <a:t>vykonávajú pedagogický dozor počas záujmových krúžkov</a:t>
            </a:r>
            <a:r>
              <a:rPr lang="sk-SK" sz="2000" dirty="0" smtClean="0"/>
              <a:t>.</a:t>
            </a:r>
            <a:endParaRPr lang="sk-SK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1983</Words>
  <Application>Microsoft Office PowerPoint</Application>
  <PresentationFormat>Prezentácia na obrazovke (4:3)</PresentationFormat>
  <Paragraphs>398</Paragraphs>
  <Slides>40</Slides>
  <Notes>34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6" baseType="lpstr">
      <vt:lpstr>Arial</vt:lpstr>
      <vt:lpstr>Bradley Hand ITC</vt:lpstr>
      <vt:lpstr>Calibri</vt:lpstr>
      <vt:lpstr>Times New Roman</vt:lpstr>
      <vt:lpstr>Wingdings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Skola</dc:creator>
  <cp:lastModifiedBy>Uzivatel</cp:lastModifiedBy>
  <cp:revision>120</cp:revision>
  <dcterms:created xsi:type="dcterms:W3CDTF">2022-02-09T07:46:40Z</dcterms:created>
  <dcterms:modified xsi:type="dcterms:W3CDTF">2022-04-27T06:17:08Z</dcterms:modified>
</cp:coreProperties>
</file>