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58" r:id="rId4"/>
    <p:sldId id="272" r:id="rId5"/>
    <p:sldId id="271" r:id="rId6"/>
    <p:sldId id="276" r:id="rId7"/>
    <p:sldId id="277" r:id="rId8"/>
    <p:sldId id="264" r:id="rId9"/>
    <p:sldId id="259" r:id="rId10"/>
    <p:sldId id="274" r:id="rId11"/>
    <p:sldId id="263" r:id="rId12"/>
    <p:sldId id="275" r:id="rId13"/>
    <p:sldId id="260" r:id="rId14"/>
    <p:sldId id="278" r:id="rId15"/>
    <p:sldId id="261" r:id="rId16"/>
    <p:sldId id="267" r:id="rId17"/>
    <p:sldId id="262" r:id="rId18"/>
    <p:sldId id="270" r:id="rId19"/>
    <p:sldId id="279" r:id="rId20"/>
    <p:sldId id="265" r:id="rId21"/>
    <p:sldId id="268" r:id="rId22"/>
    <p:sldId id="273" r:id="rId23"/>
    <p:sldId id="266" r:id="rId24"/>
    <p:sldId id="280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ZgE4kA4nx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an@centrum.s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Hovorme o jedle </a:t>
            </a:r>
            <a:r>
              <a:rPr lang="sk-SK" dirty="0" smtClean="0"/>
              <a:t>2022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0" dirty="0"/>
              <a:t>Chlieb, pečivo, obilniny, cestoviny, zemiaky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23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8" y="0"/>
            <a:ext cx="5415148" cy="541514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1253342"/>
            <a:ext cx="5604658" cy="5604658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958439" y="5474525"/>
            <a:ext cx="5314207" cy="138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Žiaci 4.A s rozhodli urobiť domáce rezance. Niektoré deti si mysleli, že rezance sa dajú kúpiť len v obchode. Ich prípravu videli prvýkrát. Miesili, vaľkali a boli prekvapení, ako sa z platu cesta stanú rezance.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6335486" y="5937"/>
            <a:ext cx="5510150" cy="1188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Hoci sú len štvrtáci – krásne ich nakrájali.  Po uvarení ich odskúšali  s pridaním rôznych príchutí – mak, orechy, bryndza. </a:t>
            </a:r>
            <a:r>
              <a:rPr lang="sk-SK" sz="1200" dirty="0" smtClean="0"/>
              <a:t>(16 žiakov, 4.A triedy)</a:t>
            </a:r>
            <a:endParaRPr lang="sk-SK" sz="1200" dirty="0"/>
          </a:p>
        </p:txBody>
      </p:sp>
      <p:sp>
        <p:nvSpPr>
          <p:cNvPr id="6" name="Zaoblený obdĺžnik 5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8.  Výroba/príprava domácich rezancov v 4.A triede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5" y="0"/>
            <a:ext cx="5895109" cy="589510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7" y="2173184"/>
            <a:ext cx="4684816" cy="4684816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6887688" y="41564"/>
            <a:ext cx="4862946" cy="2078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</a:rPr>
              <a:t>Žiaci 7. ročníka na matematike zisťovali zloženie nutričných hodnôt v jednotlivých druhoch chleba a zapisovali ich v zlomkovom tvare s prepočítaním na hmotnosť chleba, zisťovali hodnotu zlomku desatinným číslom, graficky znázorňovali zloženie nutričných hodnôt a porovnávali zistené hodnoty. Na základe zistených údajov sa mali rozhodnúť, ktorý chlieb by odporučili a prečo. </a:t>
            </a:r>
            <a:r>
              <a:rPr lang="sk-SK" sz="1200" dirty="0" smtClean="0">
                <a:solidFill>
                  <a:schemeClr val="tx1"/>
                </a:solidFill>
              </a:rPr>
              <a:t>(17 žiakov, 7.A trieda)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992579" y="5954486"/>
            <a:ext cx="5895109" cy="90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sk-SK" sz="1050" dirty="0"/>
          </a:p>
        </p:txBody>
      </p:sp>
      <p:pic>
        <p:nvPicPr>
          <p:cNvPr id="1026" name="Picture 2" descr="Chleba a Máslo | Market | REFRESHER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95" y="6139048"/>
            <a:ext cx="534389" cy="5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leba a Máslo | Market | REFRESHER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81" y="6139048"/>
            <a:ext cx="534389" cy="5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leba a Máslo | Market | REFRESHER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7" y="6139048"/>
            <a:ext cx="534389" cy="5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leba a Máslo | Market | REFRESHER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53" y="6139047"/>
            <a:ext cx="534389" cy="5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leba a Máslo | Market | REFRESHER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39" y="6139047"/>
            <a:ext cx="534389" cy="5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leba a Máslo | Market | REFRESHER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25" y="6139047"/>
            <a:ext cx="534389" cy="5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ĺžnik 11"/>
          <p:cNvSpPr/>
          <p:nvPr/>
        </p:nvSpPr>
        <p:spPr>
          <a:xfrm>
            <a:off x="160317" y="1"/>
            <a:ext cx="510639" cy="6751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9. Zisťovanie nutričných hodnôt v zlomkovom tvare - matematika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12" y="54922"/>
            <a:ext cx="5532417" cy="553241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1" y="54923"/>
            <a:ext cx="5532417" cy="5532417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908461" y="5669281"/>
            <a:ext cx="10883736" cy="111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Žiaci 1.A triedy na výtvarnej výchove maľovali pšeničné klasy na výkres, na pracovnom vyučovaní rozvíjali jemnú motoriku navliekaním cestovín na špagát,  navrhovali obal na strúhanku, tvorili stromy z rôznych materiálov (strúhanka, pšeno, vločky) – zo všetkého vytvorili peknú nástenku pred triedou. </a:t>
            </a:r>
            <a:r>
              <a:rPr lang="sk-SK" sz="1200" dirty="0" smtClean="0">
                <a:solidFill>
                  <a:schemeClr val="tx1"/>
                </a:solidFill>
              </a:rPr>
              <a:t>(23 žiakov, 1.A trieda)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00940" y="9500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10. Rozvoj jemnej motoriky v 1.A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5" y="2405742"/>
            <a:ext cx="4369129" cy="43691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93" y="0"/>
            <a:ext cx="6412675" cy="6412675"/>
          </a:xfrm>
          <a:prstGeom prst="rect">
            <a:avLst/>
          </a:prstGeom>
        </p:spPr>
      </p:pic>
      <p:sp>
        <p:nvSpPr>
          <p:cNvPr id="6" name="Zaoblený obdĺžnik 5"/>
          <p:cNvSpPr/>
          <p:nvPr/>
        </p:nvSpPr>
        <p:spPr>
          <a:xfrm>
            <a:off x="1134094" y="136566"/>
            <a:ext cx="4102924" cy="21969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Žiaci 4.A triedy si svoju šikovnosť overili na cestovinách. Vyskúšali si, ako sa cestoviny varia a pripravili si k nim aj chutnú syrovú omáčku. Cestoviny využili aj na hodinách matematiky – navliekali cestoviny na šnúru a pomocou nich sa učili demonštrovať premeny jednotiek dĺžky (cm, dm, m, mm). Svoju zručnosť si vyskúšali na výtvarnej výchove, kde vytvárali náhrdelníky a rámiky na fotografie.  </a:t>
            </a:r>
            <a:endParaRPr lang="sk-SK" sz="1400" dirty="0"/>
          </a:p>
        </p:txBody>
      </p:sp>
      <p:sp>
        <p:nvSpPr>
          <p:cNvPr id="7" name="Zaoblený obdĺžnik 6"/>
          <p:cNvSpPr/>
          <p:nvPr/>
        </p:nvSpPr>
        <p:spPr>
          <a:xfrm>
            <a:off x="136567" y="8906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11. Kreatívne a zábavne s cestovinami v 4.B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15" y="1650670"/>
            <a:ext cx="4640777" cy="464077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2" y="6433"/>
            <a:ext cx="4647209" cy="4647209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886692" y="4660075"/>
            <a:ext cx="4552207" cy="2204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Stravovanie </a:t>
            </a: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minulosti: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jednotvárna strava,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mlieko a mliečne výrobky,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pestovanie obilia, mletie múky, pečenie chleba,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kaše z múky a mlieka,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lesné plody,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zelenina, strukoviny,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Orave – kapusta ako druhý chlieb,</a:t>
            </a:r>
          </a:p>
          <a:p>
            <a:pPr marL="285750" indent="-285750">
              <a:buFontTx/>
              <a:buChar char="-"/>
            </a:pPr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mäso veľmi zriedka.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10295906" y="213756"/>
            <a:ext cx="1567543" cy="4381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Spôsob obživy našich predkov v dávnej minulosti</a:t>
            </a:r>
          </a:p>
          <a:p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využili sme školskú kuchynku, kde si žiaci mohli pripraviť posúch z múky vody a soli, keďže v minulosti ešte nepoznali droždie,</a:t>
            </a:r>
          </a:p>
          <a:p>
            <a:r>
              <a:rPr lang="sk-S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Porozprávali sme si o stravovaní v minulosti s dôrazom na chlieb ako vzácny dar.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136567" y="8906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12. Dejepis v 5.A triede – Spôsob obživy našich predkov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8044" y="202869"/>
            <a:ext cx="5218216" cy="521821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1" y="202868"/>
            <a:ext cx="5218217" cy="5218217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1366651" y="5581403"/>
            <a:ext cx="10402785" cy="109252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Na hodine anglického jazyka </a:t>
            </a:r>
            <a:r>
              <a:rPr lang="sk-SK" sz="1400" dirty="0" smtClean="0"/>
              <a:t>si žiaci vo 8.A triede </a:t>
            </a:r>
            <a:r>
              <a:rPr lang="sk-SK" sz="1400" dirty="0"/>
              <a:t>v rámci témy </a:t>
            </a:r>
            <a:r>
              <a:rPr lang="sk-SK" sz="1400" dirty="0" smtClean="0"/>
              <a:t>„Hovorme </a:t>
            </a:r>
            <a:r>
              <a:rPr lang="sk-SK" sz="1400" dirty="0"/>
              <a:t>o </a:t>
            </a:r>
            <a:r>
              <a:rPr lang="sk-SK" sz="1400" dirty="0" smtClean="0"/>
              <a:t>jedle“ </a:t>
            </a:r>
            <a:r>
              <a:rPr lang="sk-SK" sz="1400" dirty="0"/>
              <a:t>vytvorili </a:t>
            </a:r>
            <a:r>
              <a:rPr lang="sk-SK" sz="1400" dirty="0" err="1" smtClean="0"/>
              <a:t>postery</a:t>
            </a:r>
            <a:r>
              <a:rPr lang="sk-SK" sz="1400" dirty="0" smtClean="0"/>
              <a:t> o pečení chleba. </a:t>
            </a:r>
            <a:r>
              <a:rPr lang="sk-SK" sz="1400" dirty="0"/>
              <a:t>Žiaci </a:t>
            </a:r>
            <a:r>
              <a:rPr lang="sk-SK" sz="1400" dirty="0" smtClean="0"/>
              <a:t>pracovali </a:t>
            </a:r>
            <a:r>
              <a:rPr lang="sk-SK" sz="1400" dirty="0"/>
              <a:t>samostatne s občasnou pomocou učiteľa. Najprv </a:t>
            </a:r>
            <a:r>
              <a:rPr lang="sk-SK" sz="1400" dirty="0" smtClean="0"/>
              <a:t>sa žiaci rozprávali </a:t>
            </a:r>
            <a:r>
              <a:rPr lang="sk-SK" sz="1400" dirty="0"/>
              <a:t>o tom ako sa pečie chlieb. </a:t>
            </a:r>
            <a:r>
              <a:rPr lang="sk-SK" sz="1400" dirty="0" smtClean="0"/>
              <a:t>P. učiteľka na tabuľu vypísala </a:t>
            </a:r>
            <a:r>
              <a:rPr lang="sk-SK" sz="1400" dirty="0"/>
              <a:t>kľúčové slová k tejto téme. </a:t>
            </a:r>
            <a:r>
              <a:rPr lang="sk-SK" sz="1400" dirty="0" smtClean="0"/>
              <a:t>Žiaci potom pracovali v skupinách,  </a:t>
            </a:r>
            <a:r>
              <a:rPr lang="sk-SK" sz="1400" dirty="0"/>
              <a:t>pripravovali text k </a:t>
            </a:r>
            <a:r>
              <a:rPr lang="sk-SK" sz="1400" dirty="0" err="1" smtClean="0"/>
              <a:t>posterom</a:t>
            </a:r>
            <a:r>
              <a:rPr lang="sk-SK" sz="1400" dirty="0" smtClean="0"/>
              <a:t>. </a:t>
            </a:r>
            <a:r>
              <a:rPr lang="sk-SK" sz="1400" dirty="0"/>
              <a:t>Potom projekt realizovali aj výtvarne a pripojili pripravený text. Žiakov práca zaujala, pracovali zanietene a s chuťou. Navzájom si pomáhali a podporovali sa. 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13. Hodina anglického jazyka – pečieme chlieb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1140031" y="5504213"/>
            <a:ext cx="10747169" cy="1282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800" dirty="0"/>
              <a:t> </a:t>
            </a:r>
          </a:p>
          <a:p>
            <a:r>
              <a:rPr lang="sk-SK" sz="1600" dirty="0">
                <a:solidFill>
                  <a:schemeClr val="tx1"/>
                </a:solidFill>
              </a:rPr>
              <a:t>Tretiaci sa s cestou chlebíka na náš stôl oboznámili prostredníctvom prezentácie. </a:t>
            </a:r>
            <a:r>
              <a:rPr lang="sk-SK" sz="1600" dirty="0" smtClean="0">
                <a:solidFill>
                  <a:schemeClr val="tx1"/>
                </a:solidFill>
              </a:rPr>
              <a:t>Ukázali si tiež, </a:t>
            </a:r>
            <a:r>
              <a:rPr lang="sk-SK" sz="1600" dirty="0">
                <a:solidFill>
                  <a:schemeClr val="tx1"/>
                </a:solidFill>
              </a:rPr>
              <a:t>ako spotrebovať starší chlieb a pečivo. Oprášili sme  recept našich babičiek- piekli sme chlieb a rožky vo vajíčku. Všetkým veľmi chutilo a tešili sa na to, ako si sami pripravia chutné jedlo</a:t>
            </a:r>
            <a:r>
              <a:rPr lang="sk-SK" sz="1600" dirty="0" smtClean="0">
                <a:solidFill>
                  <a:schemeClr val="tx1"/>
                </a:solidFill>
              </a:rPr>
              <a:t>. (3.A trieda, 26 žiakov)</a:t>
            </a:r>
            <a:endParaRPr lang="sk-SK" sz="1600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58" y="259032"/>
            <a:ext cx="5067052" cy="50670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56" y="338448"/>
            <a:ext cx="4987636" cy="4987636"/>
          </a:xfrm>
          <a:prstGeom prst="rect">
            <a:avLst/>
          </a:prstGeom>
        </p:spPr>
      </p:pic>
      <p:sp>
        <p:nvSpPr>
          <p:cNvPr id="7" name="Zaoblený obdĺžnik 6"/>
          <p:cNvSpPr/>
          <p:nvPr/>
        </p:nvSpPr>
        <p:spPr>
          <a:xfrm>
            <a:off x="140999" y="65314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14.  Ako spotrebovať starší chlieb a pečivo?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4" y="122464"/>
            <a:ext cx="3170713" cy="1783526"/>
          </a:xfrm>
          <a:prstGeom prst="rect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30" y="122464"/>
            <a:ext cx="3170713" cy="1783526"/>
          </a:xfrm>
          <a:prstGeom prst="rect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7" y="2070017"/>
            <a:ext cx="3909621" cy="219916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4" y="4433206"/>
            <a:ext cx="3930734" cy="2211038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94" y="64163"/>
            <a:ext cx="3785870" cy="6728524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Zaoblený obdĺžnik 6"/>
          <p:cNvSpPr/>
          <p:nvPr/>
        </p:nvSpPr>
        <p:spPr>
          <a:xfrm>
            <a:off x="5237019" y="2163164"/>
            <a:ext cx="2379684" cy="45400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Na hodinách angličtiny v 9. ročníku sme vyrábali plagáty. Jedna skupina vytvárala obrázkové slovníky na tému chlieb, pečivo a obilniny. A druhá skupina vytvárala recept na výrobu chleba.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15. Obrázkový slovník na hodine angličtiny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1" y="0"/>
            <a:ext cx="5352058" cy="535205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69" y="1"/>
            <a:ext cx="5352058" cy="5352058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918111" y="5462649"/>
            <a:ext cx="10832523" cy="1395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tx1"/>
                </a:solidFill>
              </a:rPr>
              <a:t>Cesta chleba – druháci sa prostredníctvom prezentácie oboznámili ako sa chlieb dostáva na náš stôl. V blokovom vyučovaní sme si predstavili povolania spojené s výrobou chleba, čítali báseň od Milana Rúfusa </a:t>
            </a:r>
            <a:r>
              <a:rPr lang="sk-SK" dirty="0" smtClean="0">
                <a:solidFill>
                  <a:schemeClr val="tx1"/>
                </a:solidFill>
              </a:rPr>
              <a:t>„Chlieb </a:t>
            </a:r>
            <a:r>
              <a:rPr lang="sk-SK" dirty="0">
                <a:solidFill>
                  <a:schemeClr val="tx1"/>
                </a:solidFill>
              </a:rPr>
              <a:t>náš </a:t>
            </a:r>
            <a:r>
              <a:rPr lang="sk-SK" dirty="0" smtClean="0">
                <a:solidFill>
                  <a:schemeClr val="tx1"/>
                </a:solidFill>
              </a:rPr>
              <a:t>každodenný“,  </a:t>
            </a:r>
            <a:r>
              <a:rPr lang="sk-SK" dirty="0">
                <a:solidFill>
                  <a:schemeClr val="tx1"/>
                </a:solidFill>
              </a:rPr>
              <a:t>vytvorili leporelo s názvom </a:t>
            </a:r>
            <a:r>
              <a:rPr lang="sk-SK" dirty="0" smtClean="0">
                <a:solidFill>
                  <a:schemeClr val="tx1"/>
                </a:solidFill>
              </a:rPr>
              <a:t>„Cesta chleba“ </a:t>
            </a:r>
            <a:r>
              <a:rPr lang="sk-SK" dirty="0">
                <a:solidFill>
                  <a:schemeClr val="tx1"/>
                </a:solidFill>
              </a:rPr>
              <a:t>a upiekli domáci chlieb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sz="1200" dirty="0" smtClean="0">
                <a:solidFill>
                  <a:schemeClr val="tx1"/>
                </a:solidFill>
              </a:rPr>
              <a:t>(27 žiakov, 2.A a 2.B trieda)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40999" y="65314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16. 2.A a 2.B  - blokové vyučovanie o chlebe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7" y="1419596"/>
            <a:ext cx="5430487" cy="543048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1419596"/>
            <a:ext cx="5438404" cy="5438404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1050966" y="83127"/>
            <a:ext cx="10853552" cy="1282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Na hodine nemeckého jazyka žiaci 9.A </a:t>
            </a:r>
            <a:r>
              <a:rPr lang="sk-SK" dirty="0" err="1" smtClean="0">
                <a:solidFill>
                  <a:schemeClr val="tx1"/>
                </a:solidFill>
              </a:rPr>
              <a:t>treidy</a:t>
            </a:r>
            <a:r>
              <a:rPr lang="sk-SK" dirty="0" smtClean="0">
                <a:solidFill>
                  <a:schemeClr val="tx1"/>
                </a:solidFill>
              </a:rPr>
              <a:t> vytvárali obrázkový slovník . Obrázkový slovník obsahoval druhy pečiva, druhy múky, postup pri pečení chleba – suroviny aj recepty. Samozrejme v nemeckom jazyku. </a:t>
            </a:r>
            <a:r>
              <a:rPr lang="sk-SK" sz="1400" dirty="0" smtClean="0">
                <a:solidFill>
                  <a:schemeClr val="tx1"/>
                </a:solidFill>
              </a:rPr>
              <a:t>(10 žiakov, 9.A trieda) </a:t>
            </a:r>
            <a:endParaRPr lang="sk-SK" sz="1400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40999" y="65314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17. Obrázkový slovník k téme „Chlieb, pečivo...“ na hodine nemeckého jazyka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62842" y="53439"/>
            <a:ext cx="10741231" cy="6739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 smtClean="0">
              <a:solidFill>
                <a:schemeClr val="tx1"/>
              </a:solidFill>
            </a:endParaRPr>
          </a:p>
          <a:p>
            <a:r>
              <a:rPr lang="sk-SK" sz="1400" b="1" dirty="0" smtClean="0">
                <a:solidFill>
                  <a:schemeClr val="tx1"/>
                </a:solidFill>
              </a:rPr>
              <a:t>1.    Porekadlá </a:t>
            </a:r>
            <a:r>
              <a:rPr lang="sk-SK" sz="1400" b="1" dirty="0">
                <a:solidFill>
                  <a:schemeClr val="tx1"/>
                </a:solidFill>
              </a:rPr>
              <a:t>a príslovia o chlebe </a:t>
            </a:r>
            <a:r>
              <a:rPr lang="sk-SK" sz="1400" b="1" dirty="0" smtClean="0">
                <a:solidFill>
                  <a:schemeClr val="tx1"/>
                </a:solidFill>
              </a:rPr>
              <a:t>(6.A trieda, 20 žiakov)</a:t>
            </a:r>
          </a:p>
          <a:p>
            <a:r>
              <a:rPr lang="sk-SK" sz="1400" b="1" dirty="0">
                <a:solidFill>
                  <a:schemeClr val="tx1"/>
                </a:solidFill>
              </a:rPr>
              <a:t>2. </a:t>
            </a:r>
            <a:r>
              <a:rPr lang="sk-SK" sz="1400" b="1" dirty="0" smtClean="0">
                <a:solidFill>
                  <a:schemeClr val="tx1"/>
                </a:solidFill>
              </a:rPr>
              <a:t>   Ako </a:t>
            </a:r>
            <a:r>
              <a:rPr lang="sk-SK" sz="1400" b="1" dirty="0">
                <a:solidFill>
                  <a:schemeClr val="tx1"/>
                </a:solidFill>
              </a:rPr>
              <a:t>čítať etikety na chlebe? </a:t>
            </a:r>
            <a:r>
              <a:rPr lang="sk-SK" sz="1400" b="1" dirty="0" smtClean="0">
                <a:solidFill>
                  <a:schemeClr val="tx1"/>
                </a:solidFill>
              </a:rPr>
              <a:t>(9.A trieda,  19 žiakov)</a:t>
            </a:r>
          </a:p>
          <a:p>
            <a:r>
              <a:rPr lang="sk-SK" sz="1400" b="1" dirty="0">
                <a:solidFill>
                  <a:schemeClr val="tx1"/>
                </a:solidFill>
              </a:rPr>
              <a:t>3</a:t>
            </a:r>
            <a:r>
              <a:rPr lang="sk-SK" sz="1400" b="1" dirty="0" smtClean="0">
                <a:solidFill>
                  <a:schemeClr val="tx1"/>
                </a:solidFill>
              </a:rPr>
              <a:t>.    </a:t>
            </a:r>
            <a:r>
              <a:rPr lang="sk-SK" sz="1400" b="1" dirty="0">
                <a:solidFill>
                  <a:schemeClr val="tx1"/>
                </a:solidFill>
              </a:rPr>
              <a:t>Klíčkovanie </a:t>
            </a:r>
            <a:r>
              <a:rPr lang="sk-SK" sz="1400" b="1" dirty="0" smtClean="0">
                <a:solidFill>
                  <a:schemeClr val="tx1"/>
                </a:solidFill>
              </a:rPr>
              <a:t>obilnín (žiaci 2. stupňa, cca 100 žiakov)</a:t>
            </a:r>
          </a:p>
          <a:p>
            <a:r>
              <a:rPr lang="sk-SK" sz="1400" b="1" dirty="0">
                <a:solidFill>
                  <a:schemeClr val="tx1"/>
                </a:solidFill>
              </a:rPr>
              <a:t>4. </a:t>
            </a:r>
            <a:r>
              <a:rPr lang="sk-SK" sz="1400" b="1" dirty="0" smtClean="0">
                <a:solidFill>
                  <a:schemeClr val="tx1"/>
                </a:solidFill>
              </a:rPr>
              <a:t>   Chlieb </a:t>
            </a:r>
            <a:r>
              <a:rPr lang="sk-SK" sz="1400" b="1" dirty="0">
                <a:solidFill>
                  <a:schemeClr val="tx1"/>
                </a:solidFill>
              </a:rPr>
              <a:t>je BOŽÍM DAROM – prišli nám porozprávať  a upiecť staré </a:t>
            </a:r>
            <a:r>
              <a:rPr lang="sk-SK" sz="1400" b="1" dirty="0" smtClean="0">
                <a:solidFill>
                  <a:schemeClr val="tx1"/>
                </a:solidFill>
              </a:rPr>
              <a:t>mamy (všetci žiaci školy)</a:t>
            </a:r>
          </a:p>
          <a:p>
            <a:r>
              <a:rPr lang="sk-SK" sz="1400" b="1" dirty="0" smtClean="0">
                <a:solidFill>
                  <a:schemeClr val="tx1"/>
                </a:solidFill>
              </a:rPr>
              <a:t>5</a:t>
            </a:r>
            <a:r>
              <a:rPr lang="sk-SK" sz="1400" b="1" dirty="0">
                <a:solidFill>
                  <a:schemeClr val="tx1"/>
                </a:solidFill>
              </a:rPr>
              <a:t>. </a:t>
            </a:r>
            <a:r>
              <a:rPr lang="sk-SK" sz="1400" b="1" dirty="0" smtClean="0">
                <a:solidFill>
                  <a:schemeClr val="tx1"/>
                </a:solidFill>
              </a:rPr>
              <a:t>   Spoločné </a:t>
            </a:r>
            <a:r>
              <a:rPr lang="sk-SK" sz="1400" b="1" dirty="0">
                <a:solidFill>
                  <a:schemeClr val="tx1"/>
                </a:solidFill>
              </a:rPr>
              <a:t>raňajky zo slovenských výrobkov v spolupráci v COOP Jednota </a:t>
            </a:r>
            <a:r>
              <a:rPr lang="sk-SK" sz="1400" b="1" dirty="0" smtClean="0">
                <a:solidFill>
                  <a:schemeClr val="tx1"/>
                </a:solidFill>
              </a:rPr>
              <a:t>Námestovo (všetci žiaci školy)</a:t>
            </a:r>
          </a:p>
          <a:p>
            <a:pPr marL="342900" indent="-342900">
              <a:buAutoNum type="arabicPeriod" startAt="6"/>
            </a:pPr>
            <a:r>
              <a:rPr lang="sk-SK" sz="1400" b="1" dirty="0" smtClean="0">
                <a:solidFill>
                  <a:schemeClr val="tx1"/>
                </a:solidFill>
              </a:rPr>
              <a:t>Voskové </a:t>
            </a:r>
            <a:r>
              <a:rPr lang="sk-SK" sz="1400" b="1" dirty="0">
                <a:solidFill>
                  <a:schemeClr val="tx1"/>
                </a:solidFill>
              </a:rPr>
              <a:t>obrúsky na </a:t>
            </a:r>
            <a:r>
              <a:rPr lang="sk-SK" sz="1400" b="1" dirty="0" smtClean="0">
                <a:solidFill>
                  <a:schemeClr val="tx1"/>
                </a:solidFill>
              </a:rPr>
              <a:t>pečivo (22 žiakov „Zeleného kolégia“)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 smtClean="0">
                <a:solidFill>
                  <a:schemeClr val="tx1"/>
                </a:solidFill>
              </a:rPr>
              <a:t>Životné </a:t>
            </a:r>
            <a:r>
              <a:rPr lang="sk-SK" sz="1400" b="1" dirty="0">
                <a:solidFill>
                  <a:schemeClr val="tx1"/>
                </a:solidFill>
              </a:rPr>
              <a:t>podmienky plesní na </a:t>
            </a:r>
            <a:r>
              <a:rPr lang="sk-SK" sz="1400" b="1" dirty="0" smtClean="0">
                <a:solidFill>
                  <a:schemeClr val="tx1"/>
                </a:solidFill>
              </a:rPr>
              <a:t>chlebe - pokus </a:t>
            </a:r>
            <a:r>
              <a:rPr lang="sk-SK" sz="1400" b="1" dirty="0">
                <a:solidFill>
                  <a:schemeClr val="tx1"/>
                </a:solidFill>
              </a:rPr>
              <a:t>a informácie o </a:t>
            </a:r>
            <a:r>
              <a:rPr lang="sk-SK" sz="1400" b="1" dirty="0" smtClean="0">
                <a:solidFill>
                  <a:schemeClr val="tx1"/>
                </a:solidFill>
              </a:rPr>
              <a:t>nich (6.A trieda, 20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Výroba/príprava domácich rezancov </a:t>
            </a:r>
            <a:r>
              <a:rPr lang="sk-SK" sz="1400" b="1" dirty="0" smtClean="0">
                <a:solidFill>
                  <a:schemeClr val="tx1"/>
                </a:solidFill>
              </a:rPr>
              <a:t>(4.A trieda, 16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 smtClean="0">
                <a:solidFill>
                  <a:schemeClr val="tx1"/>
                </a:solidFill>
              </a:rPr>
              <a:t>Zisťovanie </a:t>
            </a:r>
            <a:r>
              <a:rPr lang="sk-SK" sz="1400" b="1" dirty="0">
                <a:solidFill>
                  <a:schemeClr val="tx1"/>
                </a:solidFill>
              </a:rPr>
              <a:t>nutričných hodnôt v zlomkovom tvare </a:t>
            </a:r>
            <a:r>
              <a:rPr lang="sk-SK" sz="1400" b="1" dirty="0" smtClean="0">
                <a:solidFill>
                  <a:schemeClr val="tx1"/>
                </a:solidFill>
              </a:rPr>
              <a:t>– matematika (7.A trieda, 17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Rozvoj jemnej motoriky </a:t>
            </a:r>
            <a:r>
              <a:rPr lang="sk-SK" sz="1400" b="1" dirty="0" smtClean="0">
                <a:solidFill>
                  <a:schemeClr val="tx1"/>
                </a:solidFill>
              </a:rPr>
              <a:t>(1.A trieda, 23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Kreatívne a zábavne s cestovinami </a:t>
            </a:r>
            <a:r>
              <a:rPr lang="sk-SK" sz="1400" b="1" dirty="0" smtClean="0">
                <a:solidFill>
                  <a:schemeClr val="tx1"/>
                </a:solidFill>
              </a:rPr>
              <a:t>(4.B trieda, 15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Dejepis v 5.A triede – Spôsob obživy našich </a:t>
            </a:r>
            <a:r>
              <a:rPr lang="sk-SK" sz="1400" b="1" dirty="0" smtClean="0">
                <a:solidFill>
                  <a:schemeClr val="tx1"/>
                </a:solidFill>
              </a:rPr>
              <a:t>predkov (5.A trieda, 18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Hodina anglického jazyka – pečieme </a:t>
            </a:r>
            <a:r>
              <a:rPr lang="sk-SK" sz="1400" b="1" dirty="0" smtClean="0">
                <a:solidFill>
                  <a:schemeClr val="tx1"/>
                </a:solidFill>
              </a:rPr>
              <a:t>chlieb (8.A trieda,  14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14.  Ako spotrebovať starší chlieb a pečivo? </a:t>
            </a:r>
            <a:r>
              <a:rPr lang="sk-SK" sz="1400" b="1" dirty="0" smtClean="0">
                <a:solidFill>
                  <a:schemeClr val="tx1"/>
                </a:solidFill>
              </a:rPr>
              <a:t>(3.A trieda, 26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Obrázkový slovník na hodine </a:t>
            </a:r>
            <a:r>
              <a:rPr lang="sk-SK" sz="1400" b="1" dirty="0" smtClean="0">
                <a:solidFill>
                  <a:schemeClr val="tx1"/>
                </a:solidFill>
              </a:rPr>
              <a:t>angličtiny (9.A trieda, 9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 smtClean="0">
                <a:solidFill>
                  <a:schemeClr val="tx1"/>
                </a:solidFill>
              </a:rPr>
              <a:t>Blokové </a:t>
            </a:r>
            <a:r>
              <a:rPr lang="sk-SK" sz="1400" b="1" dirty="0">
                <a:solidFill>
                  <a:schemeClr val="tx1"/>
                </a:solidFill>
              </a:rPr>
              <a:t>vyučovanie o </a:t>
            </a:r>
            <a:r>
              <a:rPr lang="sk-SK" sz="1400" b="1" dirty="0" smtClean="0">
                <a:solidFill>
                  <a:schemeClr val="tx1"/>
                </a:solidFill>
              </a:rPr>
              <a:t>chlebe (2.A, 2.B, 27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Obrázkový slovník k téme „Chlieb, pečivo...“ na hodine nemeckého </a:t>
            </a:r>
            <a:r>
              <a:rPr lang="sk-SK" sz="1400" b="1" dirty="0" smtClean="0">
                <a:solidFill>
                  <a:schemeClr val="tx1"/>
                </a:solidFill>
              </a:rPr>
              <a:t>jazyka (9.A trieda, 9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Nástenka a výstavka o </a:t>
            </a:r>
            <a:r>
              <a:rPr lang="sk-SK" sz="1400" b="1" dirty="0" smtClean="0">
                <a:solidFill>
                  <a:schemeClr val="tx1"/>
                </a:solidFill>
              </a:rPr>
              <a:t>obilninách (pre celú školu)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 smtClean="0">
                <a:solidFill>
                  <a:schemeClr val="tx1"/>
                </a:solidFill>
              </a:rPr>
              <a:t>Hudobná </a:t>
            </a:r>
            <a:r>
              <a:rPr lang="sk-SK" sz="1400" b="1" dirty="0">
                <a:solidFill>
                  <a:schemeClr val="tx1"/>
                </a:solidFill>
              </a:rPr>
              <a:t>výchova – Chlieb a </a:t>
            </a:r>
            <a:r>
              <a:rPr lang="sk-SK" sz="1400" b="1" dirty="0" smtClean="0">
                <a:solidFill>
                  <a:schemeClr val="tx1"/>
                </a:solidFill>
              </a:rPr>
              <a:t>soľ (5.A trieda, 18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>
                <a:solidFill>
                  <a:schemeClr val="tx1"/>
                </a:solidFill>
              </a:rPr>
              <a:t>Šitie bavlnených tašiek na </a:t>
            </a:r>
            <a:r>
              <a:rPr lang="sk-SK" sz="1400" b="1" dirty="0" smtClean="0">
                <a:solidFill>
                  <a:schemeClr val="tx1"/>
                </a:solidFill>
              </a:rPr>
              <a:t>pečivo (žiaci „Zeleného kolégia“, 20 žiakov)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 err="1">
                <a:solidFill>
                  <a:schemeClr val="tx1"/>
                </a:solidFill>
              </a:rPr>
              <a:t>Lufa</a:t>
            </a:r>
            <a:r>
              <a:rPr lang="sk-SK" sz="1400" b="1" dirty="0">
                <a:solidFill>
                  <a:schemeClr val="tx1"/>
                </a:solidFill>
              </a:rPr>
              <a:t> </a:t>
            </a:r>
            <a:r>
              <a:rPr lang="sk-SK" sz="1400" b="1" dirty="0" err="1">
                <a:solidFill>
                  <a:schemeClr val="tx1"/>
                </a:solidFill>
              </a:rPr>
              <a:t>versus</a:t>
            </a:r>
            <a:r>
              <a:rPr lang="sk-SK" sz="1400" b="1" dirty="0">
                <a:solidFill>
                  <a:schemeClr val="tx1"/>
                </a:solidFill>
              </a:rPr>
              <a:t> </a:t>
            </a:r>
            <a:r>
              <a:rPr lang="sk-SK" sz="1400" b="1" dirty="0" smtClean="0">
                <a:solidFill>
                  <a:schemeClr val="tx1"/>
                </a:solidFill>
              </a:rPr>
              <a:t>hubka </a:t>
            </a:r>
            <a:r>
              <a:rPr lang="sk-SK" sz="1400" b="1" dirty="0">
                <a:solidFill>
                  <a:schemeClr val="tx1"/>
                </a:solidFill>
              </a:rPr>
              <a:t>(žiaci „Zeleného kolégia“, </a:t>
            </a:r>
            <a:r>
              <a:rPr lang="sk-SK" sz="1400" b="1" dirty="0" smtClean="0">
                <a:solidFill>
                  <a:schemeClr val="tx1"/>
                </a:solidFill>
              </a:rPr>
              <a:t>22 </a:t>
            </a:r>
            <a:r>
              <a:rPr lang="sk-SK" sz="1400" b="1" dirty="0">
                <a:solidFill>
                  <a:schemeClr val="tx1"/>
                </a:solidFill>
              </a:rPr>
              <a:t>žiakov</a:t>
            </a:r>
            <a:r>
              <a:rPr lang="sk-SK" sz="14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Tx/>
              <a:buAutoNum type="arabicPeriod" startAt="6"/>
            </a:pPr>
            <a:r>
              <a:rPr lang="sk-SK" sz="1400" b="1" dirty="0" smtClean="0">
                <a:solidFill>
                  <a:schemeClr val="tx1"/>
                </a:solidFill>
              </a:rPr>
              <a:t>Výtvarná </a:t>
            </a:r>
            <a:r>
              <a:rPr lang="sk-SK" sz="1400" b="1" dirty="0">
                <a:solidFill>
                  <a:schemeClr val="tx1"/>
                </a:solidFill>
              </a:rPr>
              <a:t>výchova </a:t>
            </a:r>
            <a:r>
              <a:rPr lang="sk-SK" sz="1400" b="1" dirty="0" smtClean="0">
                <a:solidFill>
                  <a:schemeClr val="tx1"/>
                </a:solidFill>
              </a:rPr>
              <a:t>– kukurica (9.A trieda, 19 žiakov)</a:t>
            </a: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6"/>
            </a:pPr>
            <a:endParaRPr lang="sk-SK" sz="1400" b="1" dirty="0">
              <a:solidFill>
                <a:schemeClr val="tx1"/>
              </a:solidFill>
            </a:endParaRPr>
          </a:p>
          <a:p>
            <a:pPr marL="342900" indent="-342900">
              <a:buAutoNum type="arabicPeriod" startAt="6"/>
            </a:pPr>
            <a:endParaRPr lang="sk-SK" sz="1400" b="1" dirty="0" smtClean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400" b="1" dirty="0">
              <a:solidFill>
                <a:schemeClr val="tx1"/>
              </a:solidFill>
            </a:endParaRPr>
          </a:p>
          <a:p>
            <a:endParaRPr lang="sk-SK" sz="1600" b="1" dirty="0" smtClean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endParaRPr lang="sk-SK" b="1" dirty="0" smtClean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18. Nástenka a výstavka o obilninách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63" y="43467"/>
            <a:ext cx="2861837" cy="3815783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06" y="379719"/>
            <a:ext cx="2611281" cy="3479531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5" y="0"/>
            <a:ext cx="5143500" cy="6858000"/>
          </a:xfrm>
          <a:prstGeom prst="rect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83" y="3912821"/>
            <a:ext cx="3926906" cy="2945179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2050" name="Picture 2" descr="Pšenica obyčajná | JUST Slovensk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11344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88579" y="373962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Hudobná výchova v 6. ročníku</a:t>
            </a:r>
            <a:endParaRPr lang="sk-SK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1432" y="767705"/>
            <a:ext cx="5129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Chlieb a soľ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pieseň Jany Kocianovej, ktorá vznikla v roku 1973,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autorom textu je Katarína Hudecová,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hudbu zložil </a:t>
            </a:r>
            <a:r>
              <a:rPr lang="sk-SK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Vieroslav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Matušík</a:t>
            </a:r>
            <a:endParaRPr lang="sk-S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66" y="808819"/>
            <a:ext cx="2828124" cy="5050221"/>
          </a:xfrm>
          <a:prstGeom prst="rect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709446" y="3149263"/>
            <a:ext cx="553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940674" y="2214748"/>
            <a:ext cx="4537332" cy="4247317"/>
          </a:xfrm>
          <a:prstGeom prst="rect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piesne: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v každej dobe ročnej, keď prichádzal k nám hosť,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Snáď chleba bolo menej, však dobrej vôle dosť,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ľudské srdcia spájal stôl jak pevný most.</a:t>
            </a: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R: Chlieb a soľ zo stola starých Slovanov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dávam vám s láskou v tom zvyku schovanom,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chlieb a soľ,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ja na mysli ten symbol mám.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Snáď i vás tou piesňou k stolu privolám.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Môj praotec mal dobrú a zvráskavenú tvár,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Keď na stôl kládol bochník, či veselie, či kar.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každý si ho vážil tak jak veľký dar.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R: Chlieb a soľ...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14676" t="18271" r="44448" b="21526"/>
          <a:stretch/>
        </p:blipFill>
        <p:spPr>
          <a:xfrm>
            <a:off x="5749157" y="1614958"/>
            <a:ext cx="2511973" cy="2081048"/>
          </a:xfrm>
          <a:prstGeom prst="rect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5959363" y="4456386"/>
            <a:ext cx="230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4"/>
              </a:rPr>
              <a:t>(128) Jana Kocianová - Chlieb a soľ - YouTube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140999" y="65314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19. Hudobná výchova – Chlieb a soľ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3" y="1"/>
            <a:ext cx="3449782" cy="34497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08" y="1143000"/>
            <a:ext cx="5715000" cy="5715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3" y="3449783"/>
            <a:ext cx="3449782" cy="3449782"/>
          </a:xfrm>
          <a:prstGeom prst="rect">
            <a:avLst/>
          </a:prstGeom>
        </p:spPr>
      </p:pic>
      <p:sp>
        <p:nvSpPr>
          <p:cNvPr id="5" name="Zaoblený obdĺžnik 4"/>
          <p:cNvSpPr/>
          <p:nvPr/>
        </p:nvSpPr>
        <p:spPr>
          <a:xfrm>
            <a:off x="4390408" y="118753"/>
            <a:ext cx="7235535" cy="944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Žiaci Zeleného kolégia sa zaoberajú tento rok minimalizáciou odpadov. Na chlebík a pečivo si ušili tašku z bavlnenej látky. Už žiadne mikroténové vrecká..... Podarilo sa nám ušiť 20ks tašiek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1026" name="Picture 2" descr="Označení ekologických výrobků | Zelené zprá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42714" y="1721469"/>
            <a:ext cx="2365202" cy="14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ktor známka Ekologicky šetrný výrobek. #14210751 | fotobanka Fotky&amp;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413" y="3778870"/>
            <a:ext cx="1458148" cy="14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140999" y="65314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20. Šitie bavlnených tašiek na pečivo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21. </a:t>
            </a:r>
            <a:r>
              <a:rPr lang="sk-SK" b="1" dirty="0" err="1" smtClean="0">
                <a:solidFill>
                  <a:schemeClr val="tx1"/>
                </a:solidFill>
              </a:rPr>
              <a:t>Lufa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versus</a:t>
            </a:r>
            <a:r>
              <a:rPr lang="sk-SK" b="1" dirty="0" smtClean="0">
                <a:solidFill>
                  <a:schemeClr val="tx1"/>
                </a:solidFill>
              </a:rPr>
              <a:t> hubka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66" y="0"/>
            <a:ext cx="6858000" cy="6858000"/>
          </a:xfrm>
          <a:prstGeom prst="rect">
            <a:avLst/>
          </a:prstGeom>
        </p:spPr>
      </p:pic>
      <p:sp>
        <p:nvSpPr>
          <p:cNvPr id="3" name="Zaoblený obdĺžnik 2"/>
          <p:cNvSpPr/>
          <p:nvPr/>
        </p:nvSpPr>
        <p:spPr>
          <a:xfrm>
            <a:off x="8645236" y="207818"/>
            <a:ext cx="2933206" cy="659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err="1" smtClean="0">
                <a:solidFill>
                  <a:schemeClr val="tx1"/>
                </a:solidFill>
              </a:rPr>
              <a:t>Lufa</a:t>
            </a:r>
            <a:r>
              <a:rPr lang="sk-SK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</a:rPr>
              <a:t>versus</a:t>
            </a:r>
            <a:r>
              <a:rPr lang="sk-SK" sz="1600" dirty="0" smtClean="0">
                <a:solidFill>
                  <a:schemeClr val="tx1"/>
                </a:solidFill>
              </a:rPr>
              <a:t> hubka</a:t>
            </a:r>
          </a:p>
          <a:p>
            <a:pPr algn="ctr"/>
            <a:endParaRPr lang="sk-SK" sz="1600" dirty="0"/>
          </a:p>
          <a:p>
            <a:pPr algn="ctr"/>
            <a:r>
              <a:rPr lang="sk-SK" sz="1600" dirty="0">
                <a:solidFill>
                  <a:schemeClr val="tx1"/>
                </a:solidFill>
              </a:rPr>
              <a:t>Kuchyňa môže byť zdrojom inšpirácie a príležitostí pre „obehovú domácnosť“. </a:t>
            </a:r>
            <a:r>
              <a:rPr lang="sk-SK" sz="1600" dirty="0" smtClean="0">
                <a:solidFill>
                  <a:schemeClr val="tx1"/>
                </a:solidFill>
              </a:rPr>
              <a:t>Posvietili sme si </a:t>
            </a:r>
            <a:r>
              <a:rPr lang="sk-SK" sz="1600" dirty="0">
                <a:solidFill>
                  <a:schemeClr val="tx1"/>
                </a:solidFill>
              </a:rPr>
              <a:t>na hubky, ktorými umývame </a:t>
            </a:r>
            <a:r>
              <a:rPr lang="sk-SK" sz="1600" dirty="0" smtClean="0">
                <a:solidFill>
                  <a:schemeClr val="tx1"/>
                </a:solidFill>
              </a:rPr>
              <a:t>riad napríklad aj po pečení chleba. </a:t>
            </a:r>
            <a:r>
              <a:rPr lang="sk-SK" sz="1600" dirty="0">
                <a:solidFill>
                  <a:schemeClr val="tx1"/>
                </a:solidFill>
              </a:rPr>
              <a:t>Z čoho sú vyrobené, koľko nám slúžia a kde končia? </a:t>
            </a:r>
            <a:r>
              <a:rPr lang="sk-SK" sz="1600" dirty="0" smtClean="0">
                <a:solidFill>
                  <a:schemeClr val="tx1"/>
                </a:solidFill>
              </a:rPr>
              <a:t>...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Lufová</a:t>
            </a:r>
            <a:r>
              <a:rPr lang="sk-SK" sz="1600" dirty="0">
                <a:solidFill>
                  <a:schemeClr val="tx1"/>
                </a:solidFill>
              </a:rPr>
              <a:t> špongia alebo “</a:t>
            </a:r>
            <a:r>
              <a:rPr lang="sk-SK" sz="1600" dirty="0" err="1">
                <a:solidFill>
                  <a:schemeClr val="tx1"/>
                </a:solidFill>
              </a:rPr>
              <a:t>lufa</a:t>
            </a:r>
            <a:r>
              <a:rPr lang="sk-SK" sz="1600" dirty="0">
                <a:solidFill>
                  <a:schemeClr val="tx1"/>
                </a:solidFill>
              </a:rPr>
              <a:t>” slúži ako náhrada obyčajných a ťažko recyklovateľných špongií na umývanie </a:t>
            </a:r>
            <a:r>
              <a:rPr lang="sk-SK" sz="1600" dirty="0" smtClean="0">
                <a:solidFill>
                  <a:schemeClr val="tx1"/>
                </a:solidFill>
              </a:rPr>
              <a:t>riadu. </a:t>
            </a:r>
            <a:r>
              <a:rPr lang="sk-SK" sz="1600" dirty="0">
                <a:solidFill>
                  <a:schemeClr val="tx1"/>
                </a:solidFill>
              </a:rPr>
              <a:t>Je vyrobená z </a:t>
            </a:r>
            <a:r>
              <a:rPr lang="sk-SK" sz="1600" dirty="0" err="1">
                <a:solidFill>
                  <a:schemeClr val="tx1"/>
                </a:solidFill>
              </a:rPr>
              <a:t>lufa</a:t>
            </a:r>
            <a:r>
              <a:rPr lang="sk-SK" sz="1600" dirty="0">
                <a:solidFill>
                  <a:schemeClr val="tx1"/>
                </a:solidFill>
              </a:rPr>
              <a:t> tekvice – hubovej tekvice. To znamená, že ide o 100% prírodný a kompostovateľný ekologický výrobok. </a:t>
            </a:r>
            <a:r>
              <a:rPr lang="sk-SK" sz="1600" dirty="0" smtClean="0">
                <a:solidFill>
                  <a:schemeClr val="tx1"/>
                </a:solidFill>
              </a:rPr>
              <a:t>Vieme </a:t>
            </a:r>
            <a:r>
              <a:rPr lang="sk-SK" sz="1600" dirty="0">
                <a:solidFill>
                  <a:schemeClr val="tx1"/>
                </a:solidFill>
              </a:rPr>
              <a:t>si ju </a:t>
            </a:r>
            <a:r>
              <a:rPr lang="sk-SK" sz="1600" dirty="0" smtClean="0">
                <a:solidFill>
                  <a:schemeClr val="tx1"/>
                </a:solidFill>
              </a:rPr>
              <a:t>dopestovať, </a:t>
            </a:r>
            <a:r>
              <a:rPr lang="sk-SK" sz="1600" dirty="0">
                <a:solidFill>
                  <a:schemeClr val="tx1"/>
                </a:solidFill>
              </a:rPr>
              <a:t>je veľmi hygienická, dlho vydrží a nakoniec ju </a:t>
            </a:r>
            <a:r>
              <a:rPr lang="sk-SK" sz="1600" dirty="0" smtClean="0">
                <a:solidFill>
                  <a:schemeClr val="tx1"/>
                </a:solidFill>
              </a:rPr>
              <a:t>pridáme </a:t>
            </a:r>
            <a:r>
              <a:rPr lang="sk-SK" sz="1600" dirty="0">
                <a:solidFill>
                  <a:schemeClr val="tx1"/>
                </a:solidFill>
              </a:rPr>
              <a:t>do kompostu, z ktorého </a:t>
            </a:r>
            <a:r>
              <a:rPr lang="sk-SK" sz="1600" dirty="0" smtClean="0">
                <a:solidFill>
                  <a:schemeClr val="tx1"/>
                </a:solidFill>
              </a:rPr>
              <a:t>dopestujeme </a:t>
            </a:r>
            <a:r>
              <a:rPr lang="sk-SK" sz="1600" dirty="0">
                <a:solidFill>
                  <a:schemeClr val="tx1"/>
                </a:solidFill>
              </a:rPr>
              <a:t>novú. Príklad </a:t>
            </a:r>
            <a:r>
              <a:rPr lang="sk-SK" sz="1600" dirty="0" err="1">
                <a:solidFill>
                  <a:schemeClr val="tx1"/>
                </a:solidFill>
              </a:rPr>
              <a:t>obehovosti</a:t>
            </a:r>
            <a:r>
              <a:rPr lang="sk-SK" sz="1600" dirty="0">
                <a:solidFill>
                  <a:schemeClr val="tx1"/>
                </a:solidFill>
              </a:rPr>
              <a:t> ako vyšitý. </a:t>
            </a:r>
            <a:r>
              <a:rPr lang="sk-SK" sz="1600" dirty="0" smtClean="0">
                <a:solidFill>
                  <a:schemeClr val="tx1"/>
                </a:solidFill>
              </a:rPr>
              <a:t>(</a:t>
            </a:r>
            <a:r>
              <a:rPr lang="sk-SK" sz="1200" dirty="0" smtClean="0">
                <a:solidFill>
                  <a:schemeClr val="tx1"/>
                </a:solidFill>
              </a:rPr>
              <a:t>Pripravilo 22 žiakov Zeleného kolégia)</a:t>
            </a:r>
            <a:endParaRPr lang="sk-S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8" y="65314"/>
            <a:ext cx="5045528" cy="6727371"/>
          </a:xfrm>
          <a:prstGeom prst="rect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51" y="65314"/>
            <a:ext cx="5033407" cy="6711209"/>
          </a:xfrm>
          <a:prstGeom prst="rect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4" name="Zaoblený obdĺžnik 3"/>
          <p:cNvSpPr/>
          <p:nvPr/>
        </p:nvSpPr>
        <p:spPr>
          <a:xfrm>
            <a:off x="140999" y="65314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22. Výtvarná výchova - kukurica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  <p:sp>
        <p:nvSpPr>
          <p:cNvPr id="3" name="Zaoblený obdĺžnik 2"/>
          <p:cNvSpPr/>
          <p:nvPr/>
        </p:nvSpPr>
        <p:spPr>
          <a:xfrm>
            <a:off x="140999" y="65314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Výtvarná výchova - obilniny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8930244" y="5913912"/>
            <a:ext cx="2547257" cy="77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Dáška</a:t>
            </a:r>
            <a:r>
              <a:rPr lang="sk-SK" dirty="0" smtClean="0"/>
              <a:t> </a:t>
            </a:r>
            <a:r>
              <a:rPr lang="sk-SK" dirty="0" err="1" smtClean="0"/>
              <a:t>Brontvajová</a:t>
            </a:r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– 9.A trieda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6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1896" y="518503"/>
            <a:ext cx="6444048" cy="5937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ZŠ s MŠ Martina </a:t>
            </a:r>
            <a:r>
              <a:rPr lang="sk-SK" dirty="0" err="1">
                <a:solidFill>
                  <a:schemeClr val="tx1"/>
                </a:solidFill>
              </a:rPr>
              <a:t>Hamuljaka</a:t>
            </a:r>
            <a:endParaRPr lang="sk-S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Základná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č.141, 029 64 Oravská Jasenica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Mgr. Anna </a:t>
            </a:r>
            <a:r>
              <a:rPr lang="sk-SK" dirty="0" err="1">
                <a:solidFill>
                  <a:schemeClr val="tx1"/>
                </a:solidFill>
              </a:rPr>
              <a:t>Melišíková</a:t>
            </a:r>
            <a:endParaRPr lang="sk-S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0915 824 286, </a:t>
            </a:r>
            <a:r>
              <a:rPr lang="sk-SK" dirty="0">
                <a:solidFill>
                  <a:schemeClr val="tx1"/>
                </a:solidFill>
                <a:hlinkClick r:id="rId2"/>
              </a:rPr>
              <a:t>melisan@centrum.sk</a:t>
            </a:r>
            <a:endParaRPr lang="sk-S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Zúčastnených 191 žiakov z celkového </a:t>
            </a:r>
            <a:r>
              <a:rPr lang="sk-SK">
                <a:solidFill>
                  <a:schemeClr val="tx1"/>
                </a:solidFill>
              </a:rPr>
              <a:t>počtu </a:t>
            </a:r>
            <a:r>
              <a:rPr lang="sk-SK" smtClean="0">
                <a:solidFill>
                  <a:schemeClr val="tx1"/>
                </a:solidFill>
              </a:rPr>
              <a:t>207</a:t>
            </a:r>
            <a:endParaRPr lang="sk-S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Najaktívnejšia trieda – </a:t>
            </a:r>
            <a:r>
              <a:rPr lang="sk-SK" dirty="0" smtClean="0">
                <a:solidFill>
                  <a:schemeClr val="tx1"/>
                </a:solidFill>
              </a:rPr>
              <a:t> Žiaci „Zeleného kolégia“ – 25 žiakov</a:t>
            </a:r>
            <a:endParaRPr lang="sk-S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Chlieb, pečivo, obilniny, cestoviny, zemiaky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43" r="335" b="16450"/>
          <a:stretch/>
        </p:blipFill>
        <p:spPr>
          <a:xfrm>
            <a:off x="1260762" y="0"/>
            <a:ext cx="9628562" cy="53260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1555669" y="0"/>
            <a:ext cx="65314" cy="7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985652" y="5403273"/>
            <a:ext cx="10747169" cy="1223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</a:rPr>
              <a:t>Chlieb </a:t>
            </a:r>
            <a:r>
              <a:rPr lang="sk-SK" sz="1600" dirty="0">
                <a:solidFill>
                  <a:schemeClr val="tx1"/>
                </a:solidFill>
              </a:rPr>
              <a:t>v útvaroch ľudovej </a:t>
            </a:r>
            <a:r>
              <a:rPr lang="sk-SK" sz="1600" dirty="0" smtClean="0">
                <a:solidFill>
                  <a:schemeClr val="tx1"/>
                </a:solidFill>
              </a:rPr>
              <a:t>slovesnosti. </a:t>
            </a:r>
            <a:r>
              <a:rPr lang="sk-SK" sz="1600" dirty="0">
                <a:solidFill>
                  <a:schemeClr val="tx1"/>
                </a:solidFill>
              </a:rPr>
              <a:t>Slovo chlieb sa v ľudovej </a:t>
            </a:r>
            <a:r>
              <a:rPr lang="sk-SK" sz="1600" dirty="0" smtClean="0">
                <a:solidFill>
                  <a:schemeClr val="tx1"/>
                </a:solidFill>
              </a:rPr>
              <a:t>slovesnosti - </a:t>
            </a:r>
            <a:r>
              <a:rPr lang="sk-SK" sz="1600" dirty="0">
                <a:solidFill>
                  <a:schemeClr val="tx1"/>
                </a:solidFill>
              </a:rPr>
              <a:t>v prísloviach, porekadlách a pranostikách- vyskytuje odnepamäti. Chlieb bol základným pokrmom našich predkov. Vážili si ho a úcte k nemu učili aj svoje deti, lebo vedeli, ako ťažko sa naň robí. Chlieb náš každodenný daj nám dnes... V prísloviach, porekadlách a pranostikách sme spolu so žiakmi spoznávali múdrosti našich predkov, snažili sme sa nájsť v nich ponaučenie, ktoré nám zanechali</a:t>
            </a:r>
            <a:r>
              <a:rPr lang="sk-SK" sz="1600" dirty="0" smtClean="0">
                <a:solidFill>
                  <a:schemeClr val="tx1"/>
                </a:solidFill>
              </a:rPr>
              <a:t>. </a:t>
            </a:r>
            <a:r>
              <a:rPr lang="sk-SK" sz="1200" dirty="0" smtClean="0">
                <a:solidFill>
                  <a:schemeClr val="tx1"/>
                </a:solidFill>
              </a:rPr>
              <a:t>(20 detí. 6.A trieda) 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1.Porekadlá a príslovia o chlebe – 6.A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-3960"/>
            <a:ext cx="5498276" cy="549827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51" y="-1"/>
            <a:ext cx="5494317" cy="5494317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926275" y="5494316"/>
            <a:ext cx="10883735" cy="1363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Čo všetko viete zistiť o chlebe, keď si prezriete obal?  - s obalmi od rôznych druhov chleba pracovali na hodine biológie žiaci 9. ročníka, zisťovali nutričné hodnoty, zloženie, energetickú hodnotu, hmotnosť, odporúčané požiadavky na uskladnenie, miesto/krajinu pôvodu, materiál použitý na obal aj estetickú stránku obalu. Na základe informácii sa mali rozhodnúť, ktorý chlebík by si vybrali a prečo.  </a:t>
            </a:r>
            <a:r>
              <a:rPr lang="sk-SK" sz="1200" dirty="0" smtClean="0">
                <a:solidFill>
                  <a:schemeClr val="tx1"/>
                </a:solidFill>
              </a:rPr>
              <a:t>(19 žiakov, 9.A trieda)  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35062" y="9500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2. Ako čítať etikety na chlebe? – 9.A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00" y="95004"/>
            <a:ext cx="3681350" cy="36813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00" y="95003"/>
            <a:ext cx="6715496" cy="6715496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135062" y="9500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3. Klíčkovanie obilnín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914400" y="3776354"/>
            <a:ext cx="4334000" cy="3034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dirty="0">
                <a:solidFill>
                  <a:schemeClr val="tx1"/>
                </a:solidFill>
              </a:rPr>
              <a:t>Klíčenie je proces, pri ktorom </a:t>
            </a:r>
            <a:r>
              <a:rPr lang="sk-SK" sz="1600" dirty="0" smtClean="0">
                <a:solidFill>
                  <a:schemeClr val="tx1"/>
                </a:solidFill>
              </a:rPr>
              <a:t>semená ukončujú </a:t>
            </a:r>
            <a:r>
              <a:rPr lang="sk-SK" sz="1600" dirty="0">
                <a:solidFill>
                  <a:schemeClr val="tx1"/>
                </a:solidFill>
              </a:rPr>
              <a:t>proces „spánku“ a prechádzajú do štádia klíčku, v ktorom sú ľahšie na strávenie a obsahujú výnimočné spektrum živín.  </a:t>
            </a:r>
            <a:r>
              <a:rPr lang="sk-SK" sz="1600" dirty="0" smtClean="0">
                <a:solidFill>
                  <a:schemeClr val="tx1"/>
                </a:solidFill>
              </a:rPr>
              <a:t>Práve v prvých dňoch majú </a:t>
            </a:r>
            <a:r>
              <a:rPr lang="sk-SK" sz="1600" dirty="0">
                <a:solidFill>
                  <a:schemeClr val="tx1"/>
                </a:solidFill>
              </a:rPr>
              <a:t>neuveriteľnú silu a kopec cenných látok pre naše </a:t>
            </a:r>
            <a:r>
              <a:rPr lang="sk-SK" sz="1600" dirty="0" smtClean="0">
                <a:solidFill>
                  <a:schemeClr val="tx1"/>
                </a:solidFill>
              </a:rPr>
              <a:t>telo. Pozorovanie klíčiacich semienok aj ochutnávku klíčkov si vyskúšali všetci žiaci 2. stupňa na hodinách biológie. Porozprávali sme sa o postupe klíčkovania, dôležitosti výberu semienok v BIO kvalite, pravidelnom premývaní aj uskladnení klíčkov. </a:t>
            </a:r>
            <a:r>
              <a:rPr lang="sk-SK" sz="1200" dirty="0" smtClean="0">
                <a:solidFill>
                  <a:schemeClr val="tx1"/>
                </a:solidFill>
              </a:rPr>
              <a:t>(žiaci 2. stupňa – cca 100 žiakov)</a:t>
            </a:r>
            <a:endParaRPr lang="sk-S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3" y="0"/>
            <a:ext cx="3465121" cy="346512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3" y="3465121"/>
            <a:ext cx="3465121" cy="346512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34" y="0"/>
            <a:ext cx="5715000" cy="5715000"/>
          </a:xfrm>
          <a:prstGeom prst="rect">
            <a:avLst/>
          </a:prstGeom>
        </p:spPr>
      </p:pic>
      <p:sp>
        <p:nvSpPr>
          <p:cNvPr id="5" name="Zaoblený obdĺžnik 4"/>
          <p:cNvSpPr/>
          <p:nvPr/>
        </p:nvSpPr>
        <p:spPr>
          <a:xfrm>
            <a:off x="10150434" y="47501"/>
            <a:ext cx="1724891" cy="5667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tx1"/>
                </a:solidFill>
              </a:rPr>
              <a:t>Čerstvý peceň voňavého chleba a plná soľnička sú veci, s ktorými vítame v našej krajine každú vzácnu návštevu. Ponúknuť vzácnu návštevu chlebom a soľou je pradávny zvyk, ktorým si uctievame hosťa.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4488873" y="5715000"/>
            <a:ext cx="733301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tx1"/>
                </a:solidFill>
              </a:rPr>
              <a:t>Dnes sme sa pokúsili vrátiť k stáročnej tradícii. Napriek tomu, že chlieb už dávno nepečieme doma z vlastnoručne dopestovanej pšenice, vďaka našim starým mamám sme sa vrátili do minulosti. Naše babičky nám pripravili chlieb ako naši predkovia. Upiekli ho  celej škole a škôlke a porozprávali nám o ich spomienkach z minulosti spojenej s chlebom a jeho výrobou.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100941" y="122217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4. Chlieb je BOŽÍM DAROM – prišli nám porozprávať  a upiecť staré mamy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9" y="0"/>
            <a:ext cx="3396343" cy="339634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22" y="0"/>
            <a:ext cx="5715000" cy="5715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9" y="3353789"/>
            <a:ext cx="3396343" cy="3396343"/>
          </a:xfrm>
          <a:prstGeom prst="rect">
            <a:avLst/>
          </a:prstGeom>
        </p:spPr>
      </p:pic>
      <p:sp>
        <p:nvSpPr>
          <p:cNvPr id="5" name="Zaoblený obdĺžnik 4"/>
          <p:cNvSpPr/>
          <p:nvPr/>
        </p:nvSpPr>
        <p:spPr>
          <a:xfrm>
            <a:off x="4341422" y="5765470"/>
            <a:ext cx="7296396" cy="98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Spoločné raňajky pre celú školu tak mohli začať. Rybacia, vajíčková, bryndzová, tvarohová, mrkvová, zemiaková ... Ozdobené kúskom zeleniny. Dobrú chuť.... </a:t>
            </a:r>
            <a:r>
              <a:rPr lang="sk-SK" sz="1200" dirty="0" smtClean="0">
                <a:solidFill>
                  <a:schemeClr val="tx1"/>
                </a:solidFill>
              </a:rPr>
              <a:t>(200 žiakov – celá škola)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0141527" y="47501"/>
            <a:ext cx="1662546" cy="5667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 spolupráci s COOP Jednota Námestovo – ktoré sme oslovili na sponzorskú spoluprácu – sme si zabezpečili tradičné slovenské potraviny. Z múky sme pre žiakov upiekli 95 rožkov a pripravili rôzne druhy zdravých nátierok.  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5. Spoločné raňajky zo slovenských výrobkov v spolupráci v COOP Jednota Námestovo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00" y="2686299"/>
            <a:ext cx="3732314" cy="373231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8" y="2686299"/>
            <a:ext cx="3732314" cy="373231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4" y="3125686"/>
            <a:ext cx="3732314" cy="3732314"/>
          </a:xfrm>
          <a:prstGeom prst="rect">
            <a:avLst/>
          </a:prstGeom>
        </p:spPr>
      </p:pic>
      <p:sp>
        <p:nvSpPr>
          <p:cNvPr id="6" name="Zaoblený obdĺžnik 5"/>
          <p:cNvSpPr/>
          <p:nvPr/>
        </p:nvSpPr>
        <p:spPr>
          <a:xfrm>
            <a:off x="1240971" y="172192"/>
            <a:ext cx="10284032" cy="23988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Voskové obrúsky šetria našu planétu. Sú ekologickou náhradou potravinovej fólie a plastových </a:t>
            </a:r>
            <a:r>
              <a:rPr lang="sk-SK" dirty="0" err="1" smtClean="0">
                <a:solidFill>
                  <a:schemeClr val="tx1"/>
                </a:solidFill>
              </a:rPr>
              <a:t>sáčkov</a:t>
            </a:r>
            <a:r>
              <a:rPr lang="sk-SK" dirty="0" smtClean="0">
                <a:solidFill>
                  <a:schemeClr val="tx1"/>
                </a:solidFill>
              </a:rPr>
              <a:t>,          v ktorých zvyčajne nosíme chlebík alebo iné pečivo na desiatu. Vyrobili sme si ich z prírodného včelieho vosku, ktorý sme nastrúhali a jemne zažehlili do bavlnených obrúskov. Predĺžia nám životnosť potravín, sú hygienické a hlavne ekologické.  </a:t>
            </a:r>
            <a:r>
              <a:rPr lang="sk-SK" sz="1200" dirty="0" smtClean="0">
                <a:solidFill>
                  <a:schemeClr val="tx1"/>
                </a:solidFill>
              </a:rPr>
              <a:t>(Aktivity sa zúčastnilo 22 žiakov Zeleného kolégia z 2. stupňa) 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00940" y="77189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6.  Voskové obrúsky na pečivo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známka Ekologicky šetrný výrobek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124">
            <a:off x="328283" y="343067"/>
            <a:ext cx="1092135" cy="10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5" y="62346"/>
            <a:ext cx="5563590" cy="556359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03" y="62346"/>
            <a:ext cx="5563590" cy="556359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 flipH="1">
            <a:off x="362198" y="124691"/>
            <a:ext cx="208808" cy="17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2" name="Zaoblený obdĺžnik 1"/>
          <p:cNvSpPr/>
          <p:nvPr/>
        </p:nvSpPr>
        <p:spPr>
          <a:xfrm>
            <a:off x="825336" y="5625936"/>
            <a:ext cx="11210306" cy="1172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Žiaci 6.A triedy sa zamerali na plesne, ktoré sa nám na chlebe alebo pečive niekedy vyskytnú. Najprv zisťovali pokusom životné podmienky plesní – potrebujú teplo? svetlo? vodu? vzduch? Na čerstvom chlebe, zabalenom v mikroténových vreckách, vytvorili kombinácie rôznych životných podmienok: málo svetla (schovali do skrine), veľa svetla (dali na okno), chlad (chladnička) teplo (radiátor), vlhko (pokvapkali vodou), sucho... a pozorovali, na ktorom chlebíku sa ako rýchlo pleseň vytvorí.  Pozorovania sme zaznačili do tabuľky.  Ako prvý začal plesnivieť vlhký chlieb na radiátore, pokračoval vlhký chlieb v skrini, .... V chladničke nám počas pozorovania chlebík nesplesol. Výstupom pokusu bola skúsenosť ako chlebík uskladniť, aby nám vydržal čo najdlhšie. Žiaci potom pracovali v skupinách a hľadali informácie o plesniach.  Ako sa rozmnožujú, či sú všetky plesne nebezpečné, čo sú </a:t>
            </a:r>
            <a:r>
              <a:rPr lang="sk-SK" sz="1200" dirty="0" err="1">
                <a:solidFill>
                  <a:schemeClr val="tx1"/>
                </a:solidFill>
              </a:rPr>
              <a:t>mykotoxíny</a:t>
            </a:r>
            <a:r>
              <a:rPr lang="sk-SK" sz="1200" dirty="0">
                <a:solidFill>
                  <a:schemeClr val="tx1"/>
                </a:solidFill>
              </a:rPr>
              <a:t>, ... Svoje poznatky prezentovali spolužiakom. Vytvorili sme plagáty, ktoré zdobia našu chodbu</a:t>
            </a:r>
            <a:r>
              <a:rPr lang="sk-SK" sz="1200" dirty="0" smtClean="0">
                <a:solidFill>
                  <a:schemeClr val="tx1"/>
                </a:solidFill>
              </a:rPr>
              <a:t>. </a:t>
            </a:r>
            <a:r>
              <a:rPr lang="sk-SK" sz="1000" dirty="0" smtClean="0">
                <a:solidFill>
                  <a:schemeClr val="tx1"/>
                </a:solidFill>
              </a:rPr>
              <a:t>(20 žiakov, 6.A trieda)</a:t>
            </a:r>
            <a:endParaRPr lang="sk-SK" sz="1000" dirty="0">
              <a:solidFill>
                <a:schemeClr val="tx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60317" y="118753"/>
            <a:ext cx="510639" cy="6685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7. Životné podmienky plesní na chlebe a informácie o nich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Odznak</Template>
  <TotalTime>1190</TotalTime>
  <Words>2231</Words>
  <Application>Microsoft Office PowerPoint</Application>
  <PresentationFormat>Širokouhlá</PresentationFormat>
  <Paragraphs>179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Gill Sans MT</vt:lpstr>
      <vt:lpstr>Impact</vt:lpstr>
      <vt:lpstr>Times New Roman</vt:lpstr>
      <vt:lpstr>Badge</vt:lpstr>
      <vt:lpstr>Hovorme o jedle 2022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Hovorme o jedle 2022</dc:title>
  <dc:creator>Používateľ systému Windows</dc:creator>
  <cp:lastModifiedBy>Ucitel</cp:lastModifiedBy>
  <cp:revision>67</cp:revision>
  <dcterms:created xsi:type="dcterms:W3CDTF">2022-10-13T14:50:21Z</dcterms:created>
  <dcterms:modified xsi:type="dcterms:W3CDTF">2022-10-27T13:50:31Z</dcterms:modified>
</cp:coreProperties>
</file>