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18.06.2021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Świat w dobie pandemii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b="1" dirty="0" smtClean="0"/>
              <a:t>1.Behawioralne objawy trudności psychicznych związanych z pandemią</a:t>
            </a:r>
          </a:p>
          <a:p>
            <a:r>
              <a:rPr lang="pl-PL" dirty="0" smtClean="0"/>
              <a:t>Pandemia </a:t>
            </a:r>
            <a:r>
              <a:rPr lang="pl-PL" dirty="0" err="1" smtClean="0"/>
              <a:t>koronawirusa</a:t>
            </a:r>
            <a:r>
              <a:rPr lang="pl-PL" dirty="0" smtClean="0"/>
              <a:t> i wynikająca z niej konieczność nauki zdalnej stanowiły dla</a:t>
            </a:r>
          </a:p>
          <a:p>
            <a:r>
              <a:rPr lang="pl-PL" dirty="0" smtClean="0"/>
              <a:t>wielu dzieci sytuację trudną, a nawet kryzysową. Jej nietypowy charakter, wiele wątpliwości</a:t>
            </a:r>
          </a:p>
          <a:p>
            <a:r>
              <a:rPr lang="pl-PL" dirty="0" smtClean="0"/>
              <a:t>i pytań, z których część pozostała bez jednoznacznej odpowiedzi (sprzeczne opinie ekspertów</a:t>
            </a:r>
          </a:p>
          <a:p>
            <a:r>
              <a:rPr lang="pl-PL" dirty="0" smtClean="0"/>
              <a:t>i </a:t>
            </a:r>
            <a:r>
              <a:rPr lang="pl-PL" dirty="0" err="1" smtClean="0"/>
              <a:t>pseudoekspertów</a:t>
            </a:r>
            <a:r>
              <a:rPr lang="pl-PL" dirty="0" smtClean="0"/>
              <a:t> medycznych w mediach, niemożność uzyskania wyjaśnienia nawet w kręgu</a:t>
            </a:r>
          </a:p>
          <a:p>
            <a:r>
              <a:rPr lang="pl-PL" dirty="0" smtClean="0"/>
              <a:t>najbliższej rodziny) przyczyniły się do dezorientacji i zagubienia dzieci. Nawet najmłodsi</a:t>
            </a:r>
          </a:p>
          <a:p>
            <a:r>
              <a:rPr lang="pl-PL" dirty="0" smtClean="0"/>
              <a:t>uczniowie zdawali sobie sprawę z powagi sytuacji - słysząc rozmowy otoczenia czy</a:t>
            </a:r>
          </a:p>
          <a:p>
            <a:r>
              <a:rPr lang="pl-PL" dirty="0" smtClean="0"/>
              <a:t>przechodząc na zdalną formę nauki w marcu 2020 roku. U wielu z nich zostało wyraźnie</a:t>
            </a:r>
          </a:p>
          <a:p>
            <a:r>
              <a:rPr lang="pl-PL" dirty="0" smtClean="0"/>
              <a:t>zachwiane poczucie bezpieczeństwa. Dramatycznym tego wskaźnikiem jest to, że - jak wynika</a:t>
            </a:r>
          </a:p>
          <a:p>
            <a:r>
              <a:rPr lang="pl-PL" dirty="0" smtClean="0"/>
              <a:t>z danych małopolskiej policji - o jedną trzecią (w porównaniu z pierwszym kwartałem 2020</a:t>
            </a:r>
          </a:p>
          <a:p>
            <a:r>
              <a:rPr lang="pl-PL" dirty="0" smtClean="0"/>
              <a:t>roku) wzrosła liczba dzieci i nastolatków, które pomiędzy styczniem a końcem marca 2021</a:t>
            </a:r>
          </a:p>
          <a:p>
            <a:r>
              <a:rPr lang="pl-PL" dirty="0" smtClean="0"/>
              <a:t>próbowały targnąć się na swoje życie.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Związki między stresem, zdrowiem i aktywnością fizyczną ilustruje poniższa rycina.</a:t>
            </a:r>
          </a:p>
          <a:p>
            <a:r>
              <a:rPr lang="pl-PL" sz="1500" dirty="0" smtClean="0"/>
              <a:t>Na ucznia działają różne stresory, które powodują stan stresu. Gdy stan ten długotrwale się</a:t>
            </a:r>
          </a:p>
          <a:p>
            <a:r>
              <a:rPr lang="pl-PL" sz="1500" dirty="0" smtClean="0"/>
              <a:t>utrzymuje lub jest wyjątkowo intensywny, prowadzi do negatywnych konsekwencji</a:t>
            </a:r>
          </a:p>
          <a:p>
            <a:r>
              <a:rPr lang="pl-PL" sz="1500" dirty="0" smtClean="0"/>
              <a:t>zdrowotnych. Radzenie sobie ze stresem wpływa na stan stresu, w zależności od skuteczności</a:t>
            </a:r>
          </a:p>
          <a:p>
            <a:r>
              <a:rPr lang="pl-PL" sz="1500" dirty="0" smtClean="0"/>
              <a:t>ma różne konsekwencje dla zdrowia ucznia, może także wpływać na to, jak ocenia on stresory.</a:t>
            </a:r>
          </a:p>
          <a:p>
            <a:r>
              <a:rPr lang="pl-PL" sz="1500" dirty="0" smtClean="0"/>
              <a:t>Radzenie sobie ze stresem zależy od różnych właściwościami psychicznych ucznia pełniących</a:t>
            </a:r>
          </a:p>
          <a:p>
            <a:r>
              <a:rPr lang="pl-PL" sz="1500" dirty="0" smtClean="0"/>
              <a:t>funkcję zasobów w przebiegu reakcji stresowej.</a:t>
            </a:r>
            <a:endParaRPr lang="pl-PL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Aktywność fizyczna może być przede wszystkim traktowana jako strategia radzenia</a:t>
            </a:r>
          </a:p>
          <a:p>
            <a:r>
              <a:rPr lang="pl-PL" dirty="0" smtClean="0"/>
              <a:t>sobie ze stresem, wpływa wówczas bezpośrednio proces radzenia sobie (1). Badania</a:t>
            </a:r>
          </a:p>
          <a:p>
            <a:r>
              <a:rPr lang="pl-PL" dirty="0" smtClean="0"/>
              <a:t>przeprowadzone podczas pandemii wskazują, że adolescenci i młodzi dorośli wykorzystują</a:t>
            </a:r>
          </a:p>
          <a:p>
            <a:r>
              <a:rPr lang="pl-PL" dirty="0" smtClean="0"/>
              <a:t>aktywność fizyczną w celu rozładowania napięcia związanego z sytuacją stresową. Aktywność</a:t>
            </a:r>
          </a:p>
          <a:p>
            <a:r>
              <a:rPr lang="pl-PL" dirty="0" smtClean="0"/>
              <a:t>fizyczna ma także bardziej bezpośredni wpływ na samą wielkość reakcji stresowej,</a:t>
            </a:r>
          </a:p>
          <a:p>
            <a:r>
              <a:rPr lang="pl-PL" dirty="0" smtClean="0"/>
              <a:t>zmniejszając ją za sprawą mechanizmów fizjologicznych (2). Wpływa także na ocenę sytuacji</a:t>
            </a:r>
          </a:p>
          <a:p>
            <a:r>
              <a:rPr lang="pl-PL" dirty="0" smtClean="0"/>
              <a:t>i zdarzeń będących źródłem stresu – osoby bardziej aktywne fizycznie oceniają stresory jako</a:t>
            </a:r>
          </a:p>
          <a:p>
            <a:r>
              <a:rPr lang="pl-PL" dirty="0" smtClean="0"/>
              <a:t>słabsze i częściej spostrzegają je jako wyzwanie (3). Aktywność fizyczna może wreszcie</a:t>
            </a:r>
          </a:p>
          <a:p>
            <a:r>
              <a:rPr lang="pl-PL" dirty="0" smtClean="0"/>
              <a:t>przyczyniać się do kształtowania zasobów przydatnych w radzeniu sobie ze stresem (4).</a:t>
            </a:r>
          </a:p>
          <a:p>
            <a:r>
              <a:rPr lang="pl-PL" dirty="0" smtClean="0"/>
              <a:t>Jakie ćwiczenia są najbardziej korzystne?</a:t>
            </a:r>
          </a:p>
          <a:p>
            <a:r>
              <a:rPr lang="pl-PL" dirty="0" smtClean="0"/>
              <a:t>• Aby obserwować utrzymujące się efekty antystresowe ćwiczenia powinny się odbywać</a:t>
            </a:r>
          </a:p>
          <a:p>
            <a:r>
              <a:rPr lang="pl-PL" dirty="0" smtClean="0"/>
              <a:t>trzy razy w tygodniu przez co najmniej osiem tygodni i trwać co najmniej 20 minut;</a:t>
            </a:r>
          </a:p>
          <a:p>
            <a:r>
              <a:rPr lang="pl-PL" dirty="0" smtClean="0"/>
              <a:t>• Zalecane są rytmiczne formy aktywności – bieganie, marsze, jazdę na rowerze,</a:t>
            </a:r>
          </a:p>
          <a:p>
            <a:r>
              <a:rPr lang="pl-PL" dirty="0" smtClean="0"/>
              <a:t>pływanie,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 Ćwiczenia powinny być pozbawione elementów rywalizacji, powtarzalne</a:t>
            </a:r>
          </a:p>
          <a:p>
            <a:r>
              <a:rPr lang="pl-PL" sz="1500" dirty="0" smtClean="0"/>
              <a:t>i przewidywalne oraz – co być może jest najważniejsze – przyjemne;</a:t>
            </a:r>
          </a:p>
          <a:p>
            <a:r>
              <a:rPr lang="pl-PL" sz="1500" dirty="0" smtClean="0"/>
              <a:t>Dane dotyczące intensywności ćwiczeń nie są jednoznaczne; u młodszych dzieci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Wskazówki dla nauczyciela</a:t>
            </a:r>
          </a:p>
          <a:p>
            <a:r>
              <a:rPr lang="pl-PL" sz="1500" dirty="0" smtClean="0"/>
              <a:t> Wykorzystaj sytuację, kiedy lekcja WF wypada po klasówce, ważnym sprawdzianie czy</a:t>
            </a:r>
          </a:p>
          <a:p>
            <a:r>
              <a:rPr lang="pl-PL" sz="1500" dirty="0" smtClean="0"/>
              <a:t>trudnej lekcji. Zachęć uczniów do tego, by skoncentrowali się na chwilę na swoich</a:t>
            </a:r>
          </a:p>
          <a:p>
            <a:r>
              <a:rPr lang="pl-PL" sz="1500" dirty="0" smtClean="0"/>
              <a:t>odczuciach na początku i na końcu zajęć. Porozmawiaj z nimi o tym, jak zwykle czują</a:t>
            </a:r>
          </a:p>
          <a:p>
            <a:r>
              <a:rPr lang="pl-PL" sz="1500" dirty="0" smtClean="0"/>
              <a:t>się po ćwiczeniach fizycznych;</a:t>
            </a:r>
          </a:p>
          <a:p>
            <a:r>
              <a:rPr lang="pl-PL" sz="1500" dirty="0" smtClean="0"/>
              <a:t> Zachęcaj uczniów, by po szczególnie obciążającym psychicznie dniu przez 20-30 minut</a:t>
            </a:r>
          </a:p>
          <a:p>
            <a:r>
              <a:rPr lang="pl-PL" sz="1500" dirty="0" smtClean="0"/>
              <a:t>byli aktywni fizycznie w swój ulubiony sposób (jazda na rowerze, gra w piłkę, taniec</a:t>
            </a:r>
          </a:p>
          <a:p>
            <a:r>
              <a:rPr lang="pl-PL" sz="1500" dirty="0" smtClean="0"/>
              <a:t>itp.);</a:t>
            </a:r>
          </a:p>
          <a:p>
            <a:r>
              <a:rPr lang="pl-PL" sz="1500" dirty="0" smtClean="0"/>
              <a:t> Zachęcaj uczniów do angażowania się w różne ćwiczenia fizyczne także przed różnymi</a:t>
            </a:r>
          </a:p>
          <a:p>
            <a:r>
              <a:rPr lang="pl-PL" sz="1500" dirty="0" smtClean="0"/>
              <a:t>stresującymi zdarzeniami.</a:t>
            </a:r>
            <a:endParaRPr lang="pl-PL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b="1" dirty="0" smtClean="0"/>
              <a:t>Jak wzmacniać pozytywny nastrój dzięki ćwiczeniom fizycznym?</a:t>
            </a:r>
          </a:p>
          <a:p>
            <a:r>
              <a:rPr lang="pl-PL" dirty="0" smtClean="0"/>
              <a:t>Relacje między aktywnością fizyczną i sferą afektywną przedstawiono na rycinie</a:t>
            </a:r>
          </a:p>
          <a:p>
            <a:r>
              <a:rPr lang="pl-PL" dirty="0" smtClean="0"/>
              <a:t>poniżej. Wyniki badań naukowych dowodzą, że już jednorazowe ćwiczenia fizyczne powodują</a:t>
            </a:r>
          </a:p>
          <a:p>
            <a:r>
              <a:rPr lang="pl-PL" dirty="0" smtClean="0"/>
              <a:t>spadek poziomu negatywnych stanów emocjonalnych i wzrost nasilenia stanów</a:t>
            </a:r>
          </a:p>
          <a:p>
            <a:r>
              <a:rPr lang="pl-PL" dirty="0" smtClean="0"/>
              <a:t>pozytywnych. To jak duży jest ten wpływ zależy od parametrów samych ćwiczeń (charakter</a:t>
            </a:r>
          </a:p>
          <a:p>
            <a:r>
              <a:rPr lang="pl-PL" dirty="0" smtClean="0"/>
              <a:t>wysiłku, rodzaj zajęć, intensywność, czas trwania) oraz różnych cech ćwiczącego (wydolność</a:t>
            </a:r>
          </a:p>
          <a:p>
            <a:r>
              <a:rPr lang="pl-PL" dirty="0" smtClean="0"/>
              <a:t>fizyczna, sprawność fizyczna, cechy osobowości). Systematyczne ćwiczenia fizyczne</a:t>
            </a:r>
          </a:p>
          <a:p>
            <a:r>
              <a:rPr lang="pl-PL" dirty="0" smtClean="0"/>
              <a:t>prowadzą do bardziej trwałych efektów w postaci poprawy nastroju wyrażającej się</a:t>
            </a:r>
          </a:p>
          <a:p>
            <a:r>
              <a:rPr lang="pl-PL" dirty="0" smtClean="0"/>
              <a:t>spadkiem poziomu nastrojów negatywnych i wzrostem poziomu nastrojów pozytywnych.</a:t>
            </a:r>
          </a:p>
          <a:p>
            <a:r>
              <a:rPr lang="pl-PL" dirty="0" smtClean="0"/>
              <a:t>Zmiany te, podobnie jak efekty ostre, są zależne od czynników związanych z programem</a:t>
            </a:r>
          </a:p>
          <a:p>
            <a:r>
              <a:rPr lang="pl-PL" dirty="0" smtClean="0"/>
              <a:t>ćwiczeń i osobą ćwiczącą. Systematyczne ćwiczenia nie tylko poprawiają nastrój, ale mogą</a:t>
            </a:r>
          </a:p>
          <a:p>
            <a:r>
              <a:rPr lang="pl-PL" dirty="0" smtClean="0"/>
              <a:t>także wpływać na bardziej trwałe dyspozycje do doświadczania stanów emocjonalnych (np.</a:t>
            </a:r>
          </a:p>
          <a:p>
            <a:r>
              <a:rPr lang="pl-PL" dirty="0" smtClean="0"/>
              <a:t>zmniejszając skłonność do reagowania stanami lęku lub bardziej ogólnie – obniżając</a:t>
            </a:r>
          </a:p>
          <a:p>
            <a:r>
              <a:rPr lang="pl-PL" dirty="0" smtClean="0"/>
              <a:t>emocjonalność).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Dla potwierdzenia przywołajmy wyniki badań:</a:t>
            </a:r>
          </a:p>
          <a:p>
            <a:r>
              <a:rPr lang="pl-PL" sz="1500" dirty="0" smtClean="0"/>
              <a:t> Większe zaangażowanie w intensywną aktywność fizyczną wiąże się z dobrym</a:t>
            </a:r>
          </a:p>
          <a:p>
            <a:r>
              <a:rPr lang="pl-PL" sz="1500" dirty="0" smtClean="0"/>
              <a:t>nastrojem niezależnie od płci i stanu zdrowia uczniów;</a:t>
            </a:r>
          </a:p>
          <a:p>
            <a:r>
              <a:rPr lang="pl-PL" sz="1500" dirty="0" smtClean="0"/>
              <a:t> Już po jednorazowych ćwiczeniach fizycznych obserwowano u uczniów spadek</a:t>
            </a:r>
          </a:p>
          <a:p>
            <a:r>
              <a:rPr lang="pl-PL" sz="1500" dirty="0" smtClean="0"/>
              <a:t>poziomu lęku, niezależnie od intensywności ćwiczeń;</a:t>
            </a:r>
          </a:p>
          <a:p>
            <a:r>
              <a:rPr lang="pl-PL" sz="1500" dirty="0" smtClean="0"/>
              <a:t> U uczestników programów systematycznych ćwiczeń fizycznych w wieku poniżej 18</a:t>
            </a:r>
          </a:p>
          <a:p>
            <a:r>
              <a:rPr lang="pl-PL" sz="1500" dirty="0" smtClean="0"/>
              <a:t>lat stwierdzano umiarkowany spadek skłonności do reagowania lękiem;</a:t>
            </a:r>
          </a:p>
          <a:p>
            <a:r>
              <a:rPr lang="pl-PL" sz="1500" dirty="0" smtClean="0"/>
              <a:t>U dzieci w wieku 9-12 lat uczestniczących w 12-tygodniowym programie ćwiczeń</a:t>
            </a:r>
          </a:p>
          <a:p>
            <a:r>
              <a:rPr lang="pl-PL" sz="1500" dirty="0" smtClean="0"/>
              <a:t>fizycznych (tygodniowo trzy 45-minutowe sesje ćwiczeń wytrzymałościowych </a:t>
            </a:r>
            <a:endParaRPr lang="pl-PL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i siłowych, w ramach lekcji WF lub poza szkołą) stwierdzono istotny spadek poziomu</a:t>
            </a:r>
          </a:p>
          <a:p>
            <a:r>
              <a:rPr lang="pl-PL" sz="1500" dirty="0" smtClean="0"/>
              <a:t>lęku i wzrost wigoru, efekt był większy u uczniów uczestniczących w programie</a:t>
            </a:r>
          </a:p>
          <a:p>
            <a:r>
              <a:rPr lang="pl-PL" sz="1500" dirty="0" smtClean="0"/>
              <a:t>szkolnym. Uczniowie, u których nastąpiła większa poprawa nastroju byli bardziej</a:t>
            </a:r>
          </a:p>
          <a:p>
            <a:r>
              <a:rPr lang="pl-PL" sz="1500" dirty="0" smtClean="0"/>
              <a:t>skłonni do dobrowolnej aktywności fizycznej w czasie wolnym po zakończeniu</a:t>
            </a:r>
          </a:p>
          <a:p>
            <a:r>
              <a:rPr lang="pl-PL" sz="1500" dirty="0" smtClean="0"/>
              <a:t>programu, co wskazuje na zależności dwukierunkowe – ćwiczenia fizyczne poprawiają</a:t>
            </a:r>
          </a:p>
          <a:p>
            <a:r>
              <a:rPr lang="pl-PL" sz="1500" dirty="0" smtClean="0"/>
              <a:t>nastrój, dobrostan emocjonalny przyczynia się do zwiększenia aktywności fizycznej;</a:t>
            </a:r>
          </a:p>
          <a:p>
            <a:r>
              <a:rPr lang="pl-PL" sz="1500" dirty="0" smtClean="0"/>
              <a:t>• Aktywność fizyczna stanowi istotny czynnik przeciwdziałający obniżeniu nastroju</a:t>
            </a:r>
          </a:p>
          <a:p>
            <a:r>
              <a:rPr lang="pl-PL" sz="1500" dirty="0" smtClean="0"/>
              <a:t>i zmniejszający nasilenie powszechnych objawów depresyjnych oraz chroniący przed</a:t>
            </a:r>
          </a:p>
          <a:p>
            <a:r>
              <a:rPr lang="pl-PL" sz="1500" dirty="0" smtClean="0"/>
              <a:t>ich wystąpieniem w przyszłości – negatywne zależności między aktywnością fizyczną</a:t>
            </a:r>
          </a:p>
          <a:p>
            <a:r>
              <a:rPr lang="pl-PL" sz="1500" dirty="0" smtClean="0"/>
              <a:t>dzieci i młodzieży i ryzykiem depresji stwierdzono w licznych badaniach</a:t>
            </a:r>
          </a:p>
          <a:p>
            <a:r>
              <a:rPr lang="pl-PL" sz="1500" dirty="0" smtClean="0"/>
              <a:t>prowadzonych w wielu krajach, najczęściej w grupach adolescentów</a:t>
            </a:r>
            <a:endParaRPr lang="pl-PL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b="1" dirty="0" smtClean="0"/>
              <a:t>Jakie wskazówki płyną z wyników badań naukowych?</a:t>
            </a:r>
          </a:p>
          <a:p>
            <a:r>
              <a:rPr lang="pl-PL" dirty="0" smtClean="0"/>
              <a:t> U młodszych dzieci poprawa samopoczucia będzie bardziej prawdopodobna</a:t>
            </a:r>
          </a:p>
          <a:p>
            <a:r>
              <a:rPr lang="pl-PL" dirty="0" smtClean="0"/>
              <a:t>w przypadku krótszych, ale częściej podejmowanych ćwiczeń. Optymalny czas ćwiczeń</a:t>
            </a:r>
          </a:p>
          <a:p>
            <a:r>
              <a:rPr lang="pl-PL" dirty="0" smtClean="0"/>
              <a:t>to około 20-30 minut, częstotliwość – co najmniej 3 razy w tygodniu. Korzystne będą –</a:t>
            </a:r>
          </a:p>
          <a:p>
            <a:r>
              <a:rPr lang="pl-PL" dirty="0" smtClean="0"/>
              <a:t>zwłaszcza ćwiczenia o charakterze tlenowym, pozbawione elementów rywalizacji.</a:t>
            </a:r>
          </a:p>
          <a:p>
            <a:r>
              <a:rPr lang="pl-PL" dirty="0" smtClean="0"/>
              <a:t> Młodzież, zwłaszcza systematycznie aktywna fizycznie może ćwiczyć bardziej</a:t>
            </a:r>
          </a:p>
          <a:p>
            <a:r>
              <a:rPr lang="pl-PL" dirty="0" smtClean="0"/>
              <a:t>intensywnie, przez dłuższy czas, jednak nie powinna przekraczać granicy indywidualnej</a:t>
            </a:r>
          </a:p>
          <a:p>
            <a:r>
              <a:rPr lang="pl-PL" dirty="0" smtClean="0"/>
              <a:t>tolerancji wysiłkowej. Niektórym adolescentom mogą służyć wysiłki zdecydowanie</a:t>
            </a:r>
          </a:p>
          <a:p>
            <a:r>
              <a:rPr lang="pl-PL" dirty="0" smtClean="0"/>
              <a:t>bardziej intensywne, jeśli lubią „dobrze się zmęczyć”, innym – mniejsze obciążenia.</a:t>
            </a:r>
          </a:p>
          <a:p>
            <a:pPr>
              <a:buNone/>
            </a:pPr>
            <a:r>
              <a:rPr lang="pl-PL" dirty="0" smtClean="0"/>
              <a:t>        Korzyści emocjonalne mogą być zróżnicowane także w zależności od formy ćwiczeń</a:t>
            </a:r>
          </a:p>
          <a:p>
            <a:r>
              <a:rPr lang="pl-PL" dirty="0" smtClean="0"/>
              <a:t>oraz od cech indywidualnych osób ćwiczących. Ekstrawertycy będą woleli ćwiczyć</a:t>
            </a:r>
          </a:p>
          <a:p>
            <a:r>
              <a:rPr lang="pl-PL" dirty="0" smtClean="0"/>
              <a:t>w grupie, dla introwertyków bardziej korzystne mogą być ćwiczenia indywidualne.</a:t>
            </a:r>
          </a:p>
          <a:p>
            <a:r>
              <a:rPr lang="pl-PL" dirty="0" smtClean="0"/>
              <a:t>Osoby sumienne mogą ćwiczyć samodzielnie w domu. Nadmiernie skłonni do</a:t>
            </a:r>
          </a:p>
          <a:p>
            <a:r>
              <a:rPr lang="pl-PL" dirty="0" smtClean="0"/>
              <a:t>rywalizacji powinni unikać porównywania własnych osiągnięć z innymi.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 Szczególnych korzyści można oczekiwać w okresie obniżenia nastroju (np. zimą,</a:t>
            </a:r>
          </a:p>
          <a:p>
            <a:r>
              <a:rPr lang="pl-PL" sz="1500" dirty="0" smtClean="0"/>
              <a:t>w okresie nasilonego stresu, np. przed egzaminami, maturą, pod koniec semestru), będą</a:t>
            </a:r>
          </a:p>
          <a:p>
            <a:r>
              <a:rPr lang="pl-PL" sz="1500" dirty="0" smtClean="0"/>
              <a:t>one także większe u uczniów bardziej skłonnych do przeżywania lęku, smutku,</a:t>
            </a:r>
          </a:p>
          <a:p>
            <a:r>
              <a:rPr lang="pl-PL" sz="1500" dirty="0" smtClean="0"/>
              <a:t>przygnębienia. Kiedy nasze samopoczucie jest doskonałe, trudno oczekiwać, by</a:t>
            </a:r>
          </a:p>
          <a:p>
            <a:r>
              <a:rPr lang="pl-PL" sz="1500" dirty="0" smtClean="0"/>
              <a:t>ćwiczenia dodatkowo je poprawiły.</a:t>
            </a:r>
          </a:p>
          <a:p>
            <a:r>
              <a:rPr lang="pl-PL" sz="1500" dirty="0" smtClean="0"/>
              <a:t> Uczniowie łatwiej zauważą zmiany polegające na spadku poziomu lęku czy</a:t>
            </a:r>
          </a:p>
          <a:p>
            <a:r>
              <a:rPr lang="pl-PL" sz="1500" dirty="0" smtClean="0"/>
              <a:t>przygnębienia niż te polegające na wzroście stanów pozytywnych. Należy zachęcać ich</a:t>
            </a:r>
          </a:p>
          <a:p>
            <a:r>
              <a:rPr lang="pl-PL" sz="1500" dirty="0" smtClean="0"/>
              <a:t>do rejestrowania nastroju (także wigoru czy poziomu energii), by łatwiej było zauważyć</a:t>
            </a:r>
          </a:p>
          <a:p>
            <a:r>
              <a:rPr lang="pl-PL" sz="1500" dirty="0" smtClean="0"/>
              <a:t>efekty.</a:t>
            </a:r>
          </a:p>
          <a:p>
            <a:r>
              <a:rPr lang="pl-PL" sz="1500" dirty="0" smtClean="0"/>
              <a:t> Należy zachęcać uczniów do próbowania różnych aktywności fizycznych</a:t>
            </a:r>
          </a:p>
          <a:p>
            <a:r>
              <a:rPr lang="pl-PL" sz="1500" dirty="0" smtClean="0"/>
              <a:t>w poszukiwaniu takich, które będą dla nich najbardziej przyjemne, wzbudzą radość</a:t>
            </a:r>
          </a:p>
          <a:p>
            <a:r>
              <a:rPr lang="pl-PL" sz="1500" dirty="0" smtClean="0"/>
              <a:t>i dadzą poczucie osobistej satysfakcji. Ćwiczenia powinny być źródłem przyjemnych</a:t>
            </a:r>
          </a:p>
          <a:p>
            <a:r>
              <a:rPr lang="pl-PL" sz="1500" dirty="0" smtClean="0"/>
              <a:t>doznań a nie ciężką, pełną wyrzeczeń pracą.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0" name="Picture 2" descr="C:\Users\Uczeń\Desktop\wf\Zrzut ekranu (7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692696"/>
            <a:ext cx="10101473" cy="5667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500" dirty="0" smtClean="0"/>
              <a:t>Nie wszystkie jednak tak samo odczuły tę sytuację. Są uczniowie, którzy dobrze</a:t>
            </a:r>
          </a:p>
          <a:p>
            <a:r>
              <a:rPr lang="pl-PL" sz="1500" dirty="0" smtClean="0"/>
              <a:t>poradzili sobie w czasie zdalnego nauczania, a nawet byli z niego zadowoleni. Jest też grupa</a:t>
            </a:r>
          </a:p>
          <a:p>
            <a:r>
              <a:rPr lang="pl-PL" sz="1500" dirty="0" smtClean="0"/>
              <a:t>uczniów, u których zdalna nauka, oddzielenie od grupy rówieśniczej spowodowało negatywne</a:t>
            </a:r>
          </a:p>
          <a:p>
            <a:r>
              <a:rPr lang="pl-PL" sz="1500" dirty="0" smtClean="0"/>
              <a:t>konsekwencje natury psychologicznej czy społecznej np. lęk czy objawy depresyjne. Grupą</a:t>
            </a:r>
          </a:p>
          <a:p>
            <a:r>
              <a:rPr lang="pl-PL" sz="1500" dirty="0" smtClean="0"/>
              <a:t>szczególnie narażoną na negatywne skutki nauki </a:t>
            </a:r>
            <a:r>
              <a:rPr lang="pl-PL" sz="1500" dirty="0" err="1" smtClean="0"/>
              <a:t>online</a:t>
            </a:r>
            <a:r>
              <a:rPr lang="pl-PL" sz="1500" dirty="0" smtClean="0"/>
              <a:t> są uczniowie o specjalnych</a:t>
            </a:r>
          </a:p>
          <a:p>
            <a:r>
              <a:rPr lang="pl-PL" sz="1500" dirty="0" smtClean="0"/>
              <a:t>potrzebach edukacyjnych, zwłaszcza ci, dla których bezpośredni kontakt z grupą rówieśniczą</a:t>
            </a:r>
          </a:p>
          <a:p>
            <a:r>
              <a:rPr lang="pl-PL" sz="1500" dirty="0" smtClean="0"/>
              <a:t>pełni funkcje terapeutyczne, jak również ci, którzy w szkole potrzebowali pomocy nauczyciela</a:t>
            </a:r>
          </a:p>
          <a:p>
            <a:r>
              <a:rPr lang="pl-PL" sz="1500" dirty="0" smtClean="0"/>
              <a:t>wspomagającego, a podczas zdalnej formy nauczania tego typu pomoc była ograniczona lub</a:t>
            </a:r>
          </a:p>
          <a:p>
            <a:r>
              <a:rPr lang="pl-PL" sz="1500" dirty="0" smtClean="0"/>
              <a:t>całkiem niedostępna. W tym kontekście należy także wskazać na uczniów o „wrażliwej</a:t>
            </a:r>
          </a:p>
          <a:p>
            <a:r>
              <a:rPr lang="pl-PL" sz="1500" dirty="0" smtClean="0"/>
              <a:t>osobowości” – podatnych na negatywne bodźce czy traumatyczne wydarzenia, zagrożonych</a:t>
            </a:r>
          </a:p>
          <a:p>
            <a:r>
              <a:rPr lang="pl-PL" sz="1500" dirty="0" smtClean="0"/>
              <a:t>ryzykiem zaburzeń lękowych. U niektórych uczniów pojawił się czy nasilił lęk przed</a:t>
            </a:r>
          </a:p>
          <a:p>
            <a:r>
              <a:rPr lang="pl-PL" sz="1500" dirty="0" smtClean="0"/>
              <a:t>chorobami w ogóle, bakteriami, zarazkami, zwłaszcza u dzieci czy młodzież już wcześniej</a:t>
            </a:r>
          </a:p>
          <a:p>
            <a:r>
              <a:rPr lang="pl-PL" sz="1500" dirty="0" smtClean="0"/>
              <a:t>wykazującej objawy zaburzeń </a:t>
            </a:r>
            <a:r>
              <a:rPr lang="pl-PL" sz="1500" dirty="0" err="1" smtClean="0"/>
              <a:t>obsesyjno-kompulsyjnych</a:t>
            </a:r>
            <a:r>
              <a:rPr lang="pl-PL" sz="1500" dirty="0" smtClean="0"/>
              <a:t>. Szczególnej uwagi wymagają</a:t>
            </a:r>
          </a:p>
          <a:p>
            <a:r>
              <a:rPr lang="pl-PL" sz="1500" dirty="0" smtClean="0"/>
              <a:t>także ci uczniowie, którzy chorowali na COVID i odczuwali bądź nadal odczuwają</a:t>
            </a:r>
          </a:p>
          <a:p>
            <a:r>
              <a:rPr lang="pl-PL" sz="1500" dirty="0" smtClean="0"/>
              <a:t>negatywne konsekwencje przebytej choroby. Dzieci z rodzin dysfunkcyjnych </a:t>
            </a:r>
            <a:r>
              <a:rPr lang="pl-PL" sz="1500" dirty="0" err="1" smtClean="0"/>
              <a:t>uczesytnicząc</a:t>
            </a:r>
            <a:endParaRPr lang="pl-PL" sz="1500" dirty="0" smtClean="0"/>
          </a:p>
          <a:p>
            <a:r>
              <a:rPr lang="pl-PL" sz="1500" dirty="0" smtClean="0"/>
              <a:t>w zajęciach zdalnych przebywały przez cały dzień w domu, gdzie mogły być narażone na</a:t>
            </a:r>
          </a:p>
          <a:p>
            <a:r>
              <a:rPr lang="pl-PL" sz="1500" dirty="0" smtClean="0"/>
              <a:t>negatywne doświadczenia, np. przemoc ze strony rodziców. Nie można więc z góry założyć jak</a:t>
            </a:r>
          </a:p>
          <a:p>
            <a:r>
              <a:rPr lang="pl-PL" sz="1500" dirty="0" smtClean="0"/>
              <a:t>uczniowie zareagowali na formę zdalnej nauki.</a:t>
            </a:r>
          </a:p>
          <a:p>
            <a:r>
              <a:rPr lang="pl-PL" sz="1500" dirty="0" smtClean="0"/>
              <a:t>Bazując na koncepcji stresu Richarda </a:t>
            </a:r>
            <a:r>
              <a:rPr lang="pl-PL" sz="1500" dirty="0" err="1" smtClean="0"/>
              <a:t>Lazarusa</a:t>
            </a:r>
            <a:r>
              <a:rPr lang="pl-PL" sz="1500" dirty="0" smtClean="0"/>
              <a:t> ostatnie 12 miesięcy można </a:t>
            </a:r>
            <a:r>
              <a:rPr lang="pl-PL" sz="1500" dirty="0" smtClean="0"/>
              <a:t>traktować</a:t>
            </a:r>
            <a:endParaRPr lang="pl-PL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3074" name="Picture 2" descr="C:\Users\Uczeń\Desktop\wf\Zrzut ekranu (9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35890" y="620688"/>
            <a:ext cx="10014198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098" name="Picture 2" descr="C:\Users\Uczeń\Desktop\wf\Zrzut ekranu (10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3" y="672969"/>
            <a:ext cx="9628544" cy="5420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122" name="Picture 2" descr="C:\Users\Uczeń\Desktop\wf\Zrzut ekranu (1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758826"/>
            <a:ext cx="9493009" cy="5334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Uczeń\Desktop\wf\W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0"/>
            <a:ext cx="1220288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b="1" dirty="0" smtClean="0"/>
              <a:t>2. Konsekwencje izolacji społecznej</a:t>
            </a:r>
          </a:p>
          <a:p>
            <a:r>
              <a:rPr lang="pl-PL" dirty="0" smtClean="0"/>
              <a:t>Młody człowiek w sposób naturalny dąży do uczestnictwa w grupie rówieśniczej,</a:t>
            </a:r>
          </a:p>
          <a:p>
            <a:r>
              <a:rPr lang="pl-PL" dirty="0" smtClean="0"/>
              <a:t>zwłaszcza dotyczy to adolescentów, dla których rówieśnicy stanowią ważny punkt odniesienia.</a:t>
            </a:r>
          </a:p>
          <a:p>
            <a:r>
              <a:rPr lang="pl-PL" dirty="0" smtClean="0"/>
              <a:t>Pandemia zaburzyła kontakty rówieśnicze. Kontakt (także ten pozalekcyjny) w formie </a:t>
            </a:r>
            <a:r>
              <a:rPr lang="pl-PL" dirty="0" err="1" smtClean="0"/>
              <a:t>online</a:t>
            </a:r>
            <a:endParaRPr lang="pl-PL" dirty="0" smtClean="0"/>
          </a:p>
          <a:p>
            <a:r>
              <a:rPr lang="pl-PL" dirty="0" smtClean="0"/>
              <a:t>nie może zastąpić bezpośrednich relacji stanowiących naturalne źródło wsparcia w obliczu</a:t>
            </a:r>
          </a:p>
          <a:p>
            <a:r>
              <a:rPr lang="pl-PL" dirty="0" smtClean="0"/>
              <a:t>kryzysu oraz sprzyjających identyfikacji społecznej. W pandemii kontakty społeczne zostały</a:t>
            </a:r>
          </a:p>
          <a:p>
            <a:r>
              <a:rPr lang="pl-PL" dirty="0" smtClean="0"/>
              <a:t>drastycznie ograniczone, a inni ludzie (w tym rówieśnicy) mogli być spostrzegani jako</a:t>
            </a:r>
          </a:p>
          <a:p>
            <a:r>
              <a:rPr lang="pl-PL" dirty="0" smtClean="0"/>
              <a:t>zagrożenie z powodu możliwości zarażenia się </a:t>
            </a:r>
            <a:r>
              <a:rPr lang="pl-PL" dirty="0" err="1" smtClean="0"/>
              <a:t>koronawirusem</a:t>
            </a:r>
            <a:r>
              <a:rPr lang="pl-PL" dirty="0" smtClean="0"/>
              <a:t>.</a:t>
            </a:r>
          </a:p>
          <a:p>
            <a:r>
              <a:rPr lang="pl-PL" dirty="0" smtClean="0"/>
              <a:t>Skutkiem pandemii jest także pozbawienie uczniów bezpośredniego kontaktu</a:t>
            </a:r>
          </a:p>
          <a:p>
            <a:r>
              <a:rPr lang="pl-PL" dirty="0" smtClean="0"/>
              <a:t>z nauczycielami, którzy często stanowią wsparcie, wysłuchają, pomogą. Kamera internetowa</a:t>
            </a:r>
          </a:p>
          <a:p>
            <a:r>
              <a:rPr lang="pl-PL" dirty="0" smtClean="0"/>
              <a:t>nie jest najlepszym narzędziem, by tworzyć relację. Sami nauczyciele podczas zdalnej nauki</a:t>
            </a:r>
          </a:p>
          <a:p>
            <a:r>
              <a:rPr lang="pl-PL" dirty="0" smtClean="0"/>
              <a:t>nie są w stanie obserwować reakcji dziecka, jego sygnałów wołania o pomoc. Zatem rozbiciu</a:t>
            </a:r>
          </a:p>
          <a:p>
            <a:r>
              <a:rPr lang="pl-PL" dirty="0" smtClean="0"/>
              <a:t>uległy nie tylko relacje między samymi uczniami, ale także między dziećmi i nauczycielami.</a:t>
            </a:r>
          </a:p>
          <a:p>
            <a:r>
              <a:rPr lang="pl-PL" dirty="0" smtClean="0"/>
              <a:t>Do tego konsekwencjami izolacji społecznej mogą być narastające problemy rodzinne.</a:t>
            </a:r>
          </a:p>
          <a:p>
            <a:r>
              <a:rPr lang="pl-PL" dirty="0" smtClean="0"/>
              <a:t>Nie zapominajmy, że w pewnych momentach ostatniego roku całe rodziny, a z nimi wszystkie</a:t>
            </a:r>
          </a:p>
          <a:p>
            <a:r>
              <a:rPr lang="pl-PL" dirty="0" smtClean="0"/>
              <a:t>problemy, frustracje czy konflikty, zostały „zamknięte” w domach. Dzieci uczestniczyły</a:t>
            </a:r>
          </a:p>
          <a:p>
            <a:r>
              <a:rPr lang="pl-PL" dirty="0" smtClean="0"/>
              <a:t>niekiedy w trudnych wydarzeniach rodzinnych (np. kłótniach rodziców), spowodowana</a:t>
            </a:r>
          </a:p>
          <a:p>
            <a:r>
              <a:rPr lang="pl-PL" dirty="0" smtClean="0"/>
              <a:t>pandemią izolacja bowiem to czas niełatwy, zarówno dla dzieci, jak i dorosłych, wzbudzający</a:t>
            </a:r>
          </a:p>
          <a:p>
            <a:r>
              <a:rPr lang="pl-PL" dirty="0" smtClean="0"/>
              <a:t>lub nasilający agresję społeczną.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Powrót do nauki stacjonarnej to zarazem powrót do normalnych relacji z rówieśnikami.</a:t>
            </a:r>
          </a:p>
          <a:p>
            <a:r>
              <a:rPr lang="pl-PL" dirty="0" smtClean="0"/>
              <a:t>Szczególne znaczenie ma tu więc wprowadzenie ćwiczeń fizycznych, gier i zabaw ruchowych</a:t>
            </a:r>
          </a:p>
          <a:p>
            <a:r>
              <a:rPr lang="pl-PL" dirty="0" smtClean="0"/>
              <a:t>budujących i wzmacniających relacje w grupie rówieśniczej.</a:t>
            </a:r>
          </a:p>
          <a:p>
            <a:pPr>
              <a:buNone/>
            </a:pPr>
            <a:r>
              <a:rPr lang="pl-PL" b="1" dirty="0" smtClean="0"/>
              <a:t>3. Obniżony poziom sprawności fizycznej i wzrost masy ciała uczniów</a:t>
            </a:r>
          </a:p>
          <a:p>
            <a:r>
              <a:rPr lang="pl-PL" dirty="0" smtClean="0"/>
              <a:t>Okres nauki zdalnej spowodowany epidemią COVID-19 ma wpływ na postrzeganie</a:t>
            </a:r>
          </a:p>
          <a:p>
            <a:r>
              <a:rPr lang="pl-PL" dirty="0" smtClean="0"/>
              <a:t>przez uczniów swojej cielesności. Poza dziećmi z klas I-III, wielu polskich uczniów od ponad</a:t>
            </a:r>
          </a:p>
          <a:p>
            <a:r>
              <a:rPr lang="pl-PL" dirty="0" smtClean="0"/>
              <a:t>roku (z wyłączeniem krótkiego okresu nauki stacjonarnej wczesną jesienią 2020) mogło się</a:t>
            </a:r>
          </a:p>
          <a:p>
            <a:r>
              <a:rPr lang="pl-PL" dirty="0" smtClean="0"/>
              <a:t>nie widzieć bezpośrednio. A przecież dzieci rosną, dojrzewają, zmieniają się fizycznie. To,</a:t>
            </a:r>
          </a:p>
          <a:p>
            <a:r>
              <a:rPr lang="pl-PL" dirty="0" smtClean="0"/>
              <a:t>w jaki sposób koledzy czy koleżanki „odbiorą” te zmiany: czy skomentują, czy pochwalą, czy</a:t>
            </a:r>
          </a:p>
          <a:p>
            <a:r>
              <a:rPr lang="pl-PL" dirty="0" smtClean="0"/>
              <a:t>będą się śmiać rodzi obawy u młodych ludzi. Nauczyciel powinien być świadomy tego typu</a:t>
            </a:r>
          </a:p>
          <a:p>
            <a:r>
              <a:rPr lang="pl-PL" dirty="0" smtClean="0"/>
              <a:t>niepokojów.</a:t>
            </a:r>
          </a:p>
          <a:p>
            <a:r>
              <a:rPr lang="pl-PL" dirty="0" smtClean="0"/>
              <a:t>W okresie pandemii część uczniów podejmowała aktywność fizyczną – sportowcy</a:t>
            </a:r>
          </a:p>
          <a:p>
            <a:r>
              <a:rPr lang="pl-PL" dirty="0" smtClean="0"/>
              <a:t>trenowali, miłośnicy jazdy na rowerze – jeździli. Jednak większość uczniów ograniczyła</a:t>
            </a:r>
          </a:p>
          <a:p>
            <a:r>
              <a:rPr lang="pl-PL" dirty="0" smtClean="0"/>
              <a:t>aktywność fizyczną do minimum, z powodu ograniczeń związanych z pandemią (np.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dirty="0" smtClean="0"/>
              <a:t>zamknięcie basenów, sal gimnastycznych), obaw rodziców dotyczących możliwości zarażenia</a:t>
            </a:r>
          </a:p>
          <a:p>
            <a:r>
              <a:rPr lang="pl-PL" dirty="0" smtClean="0"/>
              <a:t>się, spadku motywacji. Czasem zdalne lekcje wychowania fizycznego ograniczały się do</a:t>
            </a:r>
          </a:p>
          <a:p>
            <a:r>
              <a:rPr lang="pl-PL" dirty="0" smtClean="0"/>
              <a:t>przesłania ćwiczeń, których wiele osób nie wykonywało. Uczniowie, którzy chorowali na</a:t>
            </a:r>
          </a:p>
          <a:p>
            <a:r>
              <a:rPr lang="pl-PL" dirty="0" smtClean="0"/>
              <a:t>COVID mogą szybciej się męczyć i z tego powodu odczuwać niechęć do ruchu. Po powrocie</a:t>
            </a:r>
          </a:p>
          <a:p>
            <a:r>
              <a:rPr lang="pl-PL" dirty="0" smtClean="0"/>
              <a:t>do szkoły konsekwencje mniejszej aktywności fizycznej uczniów będą widoczne. Nauczyciel</a:t>
            </a:r>
          </a:p>
          <a:p>
            <a:r>
              <a:rPr lang="pl-PL" dirty="0" smtClean="0"/>
              <a:t>powinien wystrzegać się jakichkolwiek komentarzy dotyczących wyglądu uczniów czy ich</a:t>
            </a:r>
          </a:p>
          <a:p>
            <a:r>
              <a:rPr lang="pl-PL" dirty="0" smtClean="0"/>
              <a:t>sprawności fizycznej i reagować, gdy takie komentarze padają z ust samych uczniów. Mogą</a:t>
            </a:r>
          </a:p>
          <a:p>
            <a:r>
              <a:rPr lang="pl-PL" dirty="0" smtClean="0"/>
              <a:t>one spowodować wzrost niechęci do uczestniczenia w zajęciach ruchowych i unikanie lekcji</a:t>
            </a:r>
          </a:p>
          <a:p>
            <a:r>
              <a:rPr lang="pl-PL" dirty="0" smtClean="0"/>
              <a:t>wychowania fizycznego jako sytuacji narażających na ekspozycję społeczną i złośliwe uwagi</a:t>
            </a:r>
          </a:p>
          <a:p>
            <a:r>
              <a:rPr lang="pl-PL" dirty="0" smtClean="0"/>
              <a:t>ze strony otoczenia.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Nauczyciel wychowania fizycznego powinien być świadomy konsekwencji pandemii</a:t>
            </a:r>
          </a:p>
          <a:p>
            <a:r>
              <a:rPr lang="pl-PL" sz="1500" dirty="0" smtClean="0"/>
              <a:t>w sferze emocjonalnej i społecznej. Zajęcia przez niego prowadzone powinny przynosić</a:t>
            </a:r>
          </a:p>
          <a:p>
            <a:r>
              <a:rPr lang="pl-PL" sz="1500" dirty="0" smtClean="0"/>
              <a:t>uczniom pozytywne emocje, radość z wykonywanych czynności</a:t>
            </a:r>
          </a:p>
          <a:p>
            <a:r>
              <a:rPr lang="pl-PL" sz="1500" dirty="0" smtClean="0"/>
              <a:t>oraz ułatwiać odbudowanie pozytywnych relacji z rówieśnikami.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b="1" dirty="0" smtClean="0"/>
              <a:t>4.Jak skutecznie wykorzystać aktywność fizyczną w celu rozładowania napięć i negatywnych emocji</a:t>
            </a:r>
          </a:p>
          <a:p>
            <a:r>
              <a:rPr lang="pl-PL" dirty="0" smtClean="0"/>
              <a:t>Pandemia COVID-19 jest dla dzieci i młodzieży silnym, niekiedy wręcz traumatycznym</a:t>
            </a:r>
          </a:p>
          <a:p>
            <a:r>
              <a:rPr lang="pl-PL" dirty="0" smtClean="0"/>
              <a:t>stresorem. Wiele z nich przeżywa silne negatywne emocje jak strach, bliżej niesprecyzowany</a:t>
            </a:r>
          </a:p>
          <a:p>
            <a:r>
              <a:rPr lang="pl-PL" dirty="0" smtClean="0"/>
              <a:t>niepokój czy lęk, przygnębienie, zakłopotanie, niekiedy gniew, doświadcza poczucia</a:t>
            </a:r>
          </a:p>
          <a:p>
            <a:r>
              <a:rPr lang="pl-PL" dirty="0" smtClean="0"/>
              <a:t>bezradności i utraty nadziei. Poszukując różnych sposobów, które może wykorzystać</a:t>
            </a:r>
          </a:p>
          <a:p>
            <a:r>
              <a:rPr lang="pl-PL" dirty="0" smtClean="0"/>
              <a:t>nauczyciel WF w celu obniżenia napięcia emocjonalnego i rozładowania tych negatywnych</a:t>
            </a:r>
          </a:p>
          <a:p>
            <a:r>
              <a:rPr lang="pl-PL" dirty="0" smtClean="0"/>
              <a:t>emocji koncentrujemy się zwykle na ćwiczeniach oddechowych, różnych formach relaksacji</a:t>
            </a:r>
          </a:p>
          <a:p>
            <a:r>
              <a:rPr lang="pl-PL" dirty="0" smtClean="0"/>
              <a:t>czy wizualizacji, a często zapominamy o znaczeniu samej aktywności fizycznej. Wyniki wielu</a:t>
            </a:r>
          </a:p>
          <a:p>
            <a:r>
              <a:rPr lang="pl-PL" dirty="0" smtClean="0"/>
              <a:t>badań naukowych wskazują, że ćwiczenia fizyczne chronią dzieci i młodzież przed</a:t>
            </a:r>
          </a:p>
          <a:p>
            <a:r>
              <a:rPr lang="pl-PL" dirty="0" smtClean="0"/>
              <a:t>negatywnym wpływem stresu na stan zdrowia i pomagają skutecznie radzić sobie ze stresem.</a:t>
            </a:r>
          </a:p>
          <a:p>
            <a:r>
              <a:rPr lang="pl-PL" dirty="0" smtClean="0"/>
              <a:t>Wiadomo, że: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500" dirty="0" smtClean="0"/>
              <a:t> stresujące zdarzenia życiowe mają mniejszy wpływ na zdrowie dzieci i adolescentów,</a:t>
            </a:r>
          </a:p>
          <a:p>
            <a:r>
              <a:rPr lang="pl-PL" sz="1500" dirty="0" smtClean="0"/>
              <a:t>którzy są bardziej aktywni fizycznie;</a:t>
            </a:r>
          </a:p>
          <a:p>
            <a:r>
              <a:rPr lang="pl-PL" sz="1500" dirty="0" smtClean="0"/>
              <a:t>aktywność fizyczna działa jak bufor minimalizując negatywny wpływ różnych</a:t>
            </a:r>
          </a:p>
          <a:p>
            <a:r>
              <a:rPr lang="pl-PL" sz="1500" dirty="0" smtClean="0"/>
              <a:t>konfliktów na nastrój i zmniejszając ryzyko pojawienia się objawów depresji;</a:t>
            </a:r>
          </a:p>
          <a:p>
            <a:r>
              <a:rPr lang="pl-PL" sz="1500" dirty="0" smtClean="0"/>
              <a:t>po ćwiczeniach fizycznych reaktywność fizjologiczna dzieci na sytuacyjne stresory</a:t>
            </a:r>
          </a:p>
          <a:p>
            <a:r>
              <a:rPr lang="pl-PL" sz="1500" dirty="0" smtClean="0"/>
              <a:t>ulega zmniejszeniu;</a:t>
            </a:r>
          </a:p>
          <a:p>
            <a:r>
              <a:rPr lang="pl-PL" sz="1500" dirty="0" smtClean="0"/>
              <a:t> już jednorazowe ćwiczenia fizyczne pozwalają zachować lepszy nastrój pomimo</a:t>
            </a:r>
          </a:p>
          <a:p>
            <a:r>
              <a:rPr lang="pl-PL" sz="1500" dirty="0" smtClean="0"/>
              <a:t>działania stresorów;</a:t>
            </a:r>
          </a:p>
          <a:p>
            <a:pPr>
              <a:buNone/>
            </a:pPr>
            <a:r>
              <a:rPr lang="pl-PL" sz="1500" dirty="0" smtClean="0"/>
              <a:t> u bardziej aktywnych fizycznie uczniów związki między poziomem stresu a lękiem,</a:t>
            </a:r>
          </a:p>
          <a:p>
            <a:r>
              <a:rPr lang="pl-PL" sz="1500" dirty="0" smtClean="0"/>
              <a:t>przygnębieniem i wrogością są słabsze;</a:t>
            </a:r>
          </a:p>
          <a:p>
            <a:r>
              <a:rPr lang="pl-PL" sz="1500" dirty="0" smtClean="0"/>
              <a:t>aktywność fizyczna może przyczyniać się także i pośrednio do minimalizowania</a:t>
            </a:r>
          </a:p>
          <a:p>
            <a:r>
              <a:rPr lang="pl-PL" sz="1500" dirty="0" smtClean="0"/>
              <a:t>kosztów stresu kształtując zasoby osobiste - takie właściwości psychiczne, które</a:t>
            </a:r>
          </a:p>
          <a:p>
            <a:r>
              <a:rPr lang="pl-PL" sz="1500" dirty="0" smtClean="0"/>
              <a:t>pomagają w radzeniu sobie ze stresem takie jak poczucie skuteczności czy optymizm.</a:t>
            </a:r>
            <a:endParaRPr lang="pl-PL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2249</Words>
  <Application>Microsoft Office PowerPoint</Application>
  <PresentationFormat>Pokaz na ekranie (4:3)</PresentationFormat>
  <Paragraphs>198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Motyw pakietu Office</vt:lpstr>
      <vt:lpstr>Świat w dobie pandemii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</dc:title>
  <dc:creator>Uczeń</dc:creator>
  <cp:lastModifiedBy>Uczeń</cp:lastModifiedBy>
  <cp:revision>8</cp:revision>
  <dcterms:created xsi:type="dcterms:W3CDTF">2021-06-18T08:32:38Z</dcterms:created>
  <dcterms:modified xsi:type="dcterms:W3CDTF">2021-06-18T10:11:50Z</dcterms:modified>
</cp:coreProperties>
</file>